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9" r:id="rId3"/>
    <p:sldId id="257" r:id="rId4"/>
    <p:sldId id="258" r:id="rId5"/>
    <p:sldId id="290" r:id="rId7"/>
    <p:sldId id="291" r:id="rId8"/>
    <p:sldId id="292" r:id="rId9"/>
    <p:sldId id="293" r:id="rId10"/>
    <p:sldId id="294" r:id="rId11"/>
    <p:sldId id="310" r:id="rId12"/>
    <p:sldId id="311" r:id="rId13"/>
    <p:sldId id="318" r:id="rId14"/>
    <p:sldId id="312" r:id="rId15"/>
    <p:sldId id="313" r:id="rId16"/>
    <p:sldId id="315" r:id="rId17"/>
    <p:sldId id="316" r:id="rId18"/>
    <p:sldId id="317" r:id="rId19"/>
    <p:sldId id="279" r:id="rId20"/>
  </p:sldIdLst>
  <p:sldSz cx="9144000" cy="5143500" type="screen16x9"/>
  <p:notesSz cx="6858000" cy="9144000"/>
  <p:custDataLst>
    <p:tags r:id="rId24"/>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20" userDrawn="1">
          <p15:clr>
            <a:srgbClr val="A4A3A4"/>
          </p15:clr>
        </p15:guide>
        <p15:guide id="2" pos="29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0" autoAdjust="0"/>
    <p:restoredTop sz="94660"/>
  </p:normalViewPr>
  <p:slideViewPr>
    <p:cSldViewPr showGuides="1">
      <p:cViewPr varScale="1">
        <p:scale>
          <a:sx n="115" d="100"/>
          <a:sy n="115" d="100"/>
        </p:scale>
        <p:origin x="270" y="96"/>
      </p:cViewPr>
      <p:guideLst>
        <p:guide orient="horz" pos="1520"/>
        <p:guide pos="2925"/>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6.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13EAF-92E5-40F8-9D7F-FAD19C6F24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90139-9A8A-4F4A-973A-80C0985425C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0"/>
            <a:ext cx="8229600" cy="339407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0"/>
            <a:ext cx="8229600" cy="3394075"/>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79638"/>
            <a:ext cx="7772400" cy="112553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38"/>
            <a:ext cx="4040188"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950"/>
            <a:ext cx="4040188"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150938"/>
            <a:ext cx="4041775"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1631950"/>
            <a:ext cx="4041775"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076325"/>
            <a:ext cx="3008313" cy="35179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60375"/>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微软雅黑" panose="020B0503020204020204" pitchFamily="34" charset="-122"/>
            </a:endParaRPr>
          </a:p>
        </p:txBody>
      </p:sp>
      <p:sp>
        <p:nvSpPr>
          <p:cNvPr id="4" name="文本占位符 3"/>
          <p:cNvSpPr>
            <a:spLocks noGrp="1"/>
          </p:cNvSpPr>
          <p:nvPr>
            <p:ph type="body" sz="half" idx="2"/>
          </p:nvPr>
        </p:nvSpPr>
        <p:spPr>
          <a:xfrm>
            <a:off x="1792288" y="4025900"/>
            <a:ext cx="5486400" cy="603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0B2430"/>
        </a:solidFill>
        <a:effectLst/>
      </p:bgPr>
    </p:bg>
    <p:spTree>
      <p:nvGrpSpPr>
        <p:cNvPr id="1" name=""/>
        <p:cNvGrpSpPr/>
        <p:nvPr/>
      </p:nvGrpSpPr>
      <p:grpSpPr>
        <a:xfrm>
          <a:off x="0" y="0"/>
          <a:ext cx="0" cy="0"/>
          <a:chOff x="0" y="0"/>
          <a:chExt cx="0" cy="0"/>
        </a:xfrm>
      </p:grpSpPr>
      <p:pic>
        <p:nvPicPr>
          <p:cNvPr id="1026" name="Picture 2" descr="C:\Users\Administrator\Desktop\00.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3200" y="231775"/>
            <a:ext cx="87376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微软雅黑" panose="020B0503020204020204" pitchFamily="34" charset="-122"/>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13716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18288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22860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27432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2.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3" Type="http://schemas.openxmlformats.org/officeDocument/2006/relationships/notesSlide" Target="../notesSlides/notesSlide13.xml"/><Relationship Id="rId12" Type="http://schemas.openxmlformats.org/officeDocument/2006/relationships/slideLayout" Target="../slideLayouts/slideLayout12.xml"/><Relationship Id="rId11" Type="http://schemas.openxmlformats.org/officeDocument/2006/relationships/image" Target="../media/image31.png"/><Relationship Id="rId10" Type="http://schemas.openxmlformats.org/officeDocument/2006/relationships/image" Target="../media/image20.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3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7.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组合 3"/>
          <p:cNvGrpSpPr/>
          <p:nvPr/>
        </p:nvGrpSpPr>
        <p:grpSpPr bwMode="auto">
          <a:xfrm>
            <a:off x="76200" y="3822700"/>
            <a:ext cx="8977313" cy="1114425"/>
            <a:chOff x="0" y="0"/>
            <a:chExt cx="8109427" cy="1005707"/>
          </a:xfrm>
        </p:grpSpPr>
        <p:sp>
          <p:nvSpPr>
            <p:cNvPr id="2059" name="任意多边形 4"/>
            <p:cNvSpPr>
              <a:spLocks noChangeArrowheads="1"/>
            </p:cNvSpPr>
            <p:nvPr/>
          </p:nvSpPr>
          <p:spPr bwMode="auto">
            <a:xfrm>
              <a:off x="593914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60" name="任意多边形 5"/>
            <p:cNvSpPr>
              <a:spLocks noChangeArrowheads="1"/>
            </p:cNvSpPr>
            <p:nvPr/>
          </p:nvSpPr>
          <p:spPr bwMode="auto">
            <a:xfrm>
              <a:off x="615889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61" name="任意多边形 6"/>
            <p:cNvSpPr>
              <a:spLocks noChangeArrowheads="1"/>
            </p:cNvSpPr>
            <p:nvPr/>
          </p:nvSpPr>
          <p:spPr bwMode="auto">
            <a:xfrm>
              <a:off x="440629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62" name="任意多边形 7"/>
            <p:cNvSpPr>
              <a:spLocks noChangeArrowheads="1"/>
            </p:cNvSpPr>
            <p:nvPr/>
          </p:nvSpPr>
          <p:spPr bwMode="auto">
            <a:xfrm>
              <a:off x="413324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63" name="任意多边形 8"/>
            <p:cNvSpPr>
              <a:spLocks noChangeArrowheads="1"/>
            </p:cNvSpPr>
            <p:nvPr/>
          </p:nvSpPr>
          <p:spPr bwMode="auto">
            <a:xfrm>
              <a:off x="0" y="177800"/>
              <a:ext cx="4177697" cy="762223"/>
            </a:xfrm>
            <a:custGeom>
              <a:avLst/>
              <a:gdLst>
                <a:gd name="T0" fmla="*/ 4177691 w 4177700"/>
                <a:gd name="T1" fmla="*/ 82550 h 762222"/>
                <a:gd name="T2" fmla="*/ 3726841 w 4177700"/>
                <a:gd name="T3" fmla="*/ 285750 h 762222"/>
                <a:gd name="T4" fmla="*/ 3783991 w 4177700"/>
                <a:gd name="T5" fmla="*/ 349250 h 762222"/>
                <a:gd name="T6" fmla="*/ 3783991 w 4177700"/>
                <a:gd name="T7" fmla="*/ 558803 h 762222"/>
                <a:gd name="T8" fmla="*/ 3453794 w 4177700"/>
                <a:gd name="T9" fmla="*/ 558803 h 762222"/>
                <a:gd name="T10" fmla="*/ 3453794 w 4177700"/>
                <a:gd name="T11" fmla="*/ 349250 h 762222"/>
                <a:gd name="T12" fmla="*/ 3529991 w 4177700"/>
                <a:gd name="T13" fmla="*/ 292100 h 762222"/>
                <a:gd name="T14" fmla="*/ 3015644 w 4177700"/>
                <a:gd name="T15" fmla="*/ 63500 h 762222"/>
                <a:gd name="T16" fmla="*/ 2971194 w 4177700"/>
                <a:gd name="T17" fmla="*/ 95250 h 762222"/>
                <a:gd name="T18" fmla="*/ 2844194 w 4177700"/>
                <a:gd name="T19" fmla="*/ 38100 h 762222"/>
                <a:gd name="T20" fmla="*/ 2844194 w 4177700"/>
                <a:gd name="T21" fmla="*/ 406403 h 762222"/>
                <a:gd name="T22" fmla="*/ 2469544 w 4177700"/>
                <a:gd name="T23" fmla="*/ 406403 h 762222"/>
                <a:gd name="T24" fmla="*/ 2469544 w 4177700"/>
                <a:gd name="T25" fmla="*/ 177800 h 762222"/>
                <a:gd name="T26" fmla="*/ 2539394 w 4177700"/>
                <a:gd name="T27" fmla="*/ 133350 h 762222"/>
                <a:gd name="T28" fmla="*/ 2164744 w 4177700"/>
                <a:gd name="T29" fmla="*/ 0 h 762222"/>
                <a:gd name="T30" fmla="*/ 1393608 w 4177700"/>
                <a:gd name="T31" fmla="*/ 225011 h 762222"/>
                <a:gd name="T32" fmla="*/ 1479804 w 4177700"/>
                <a:gd name="T33" fmla="*/ 301066 h 762222"/>
                <a:gd name="T34" fmla="*/ 1482340 w 4177700"/>
                <a:gd name="T35" fmla="*/ 478530 h 762222"/>
                <a:gd name="T36" fmla="*/ 0 w 4177700"/>
                <a:gd name="T37" fmla="*/ 762225 h 7622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77700"/>
                <a:gd name="T58" fmla="*/ 0 h 762222"/>
                <a:gd name="T59" fmla="*/ 4177700 w 4177700"/>
                <a:gd name="T60" fmla="*/ 762222 h 7622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77700" h="762222">
                  <a:moveTo>
                    <a:pt x="4177700" y="82550"/>
                  </a:moveTo>
                  <a:lnTo>
                    <a:pt x="3726850" y="285750"/>
                  </a:lnTo>
                  <a:lnTo>
                    <a:pt x="3784000" y="349250"/>
                  </a:lnTo>
                  <a:lnTo>
                    <a:pt x="3784000" y="558800"/>
                  </a:lnTo>
                  <a:lnTo>
                    <a:pt x="3453800" y="558800"/>
                  </a:lnTo>
                  <a:lnTo>
                    <a:pt x="3453800" y="349250"/>
                  </a:lnTo>
                  <a:lnTo>
                    <a:pt x="3530000" y="292100"/>
                  </a:lnTo>
                  <a:lnTo>
                    <a:pt x="3015650" y="63500"/>
                  </a:lnTo>
                  <a:lnTo>
                    <a:pt x="2971200" y="95250"/>
                  </a:lnTo>
                  <a:lnTo>
                    <a:pt x="2844200" y="38100"/>
                  </a:lnTo>
                  <a:lnTo>
                    <a:pt x="2844200" y="406400"/>
                  </a:lnTo>
                  <a:lnTo>
                    <a:pt x="2469550" y="406400"/>
                  </a:lnTo>
                  <a:lnTo>
                    <a:pt x="2469550" y="177800"/>
                  </a:lnTo>
                  <a:lnTo>
                    <a:pt x="2539400" y="133350"/>
                  </a:lnTo>
                  <a:lnTo>
                    <a:pt x="2164750" y="0"/>
                  </a:lnTo>
                  <a:lnTo>
                    <a:pt x="1393611" y="225011"/>
                  </a:lnTo>
                  <a:lnTo>
                    <a:pt x="1479807" y="301066"/>
                  </a:lnTo>
                  <a:cubicBezTo>
                    <a:pt x="1480652" y="360220"/>
                    <a:pt x="1481498" y="419373"/>
                    <a:pt x="1482343" y="478527"/>
                  </a:cubicBezTo>
                  <a:lnTo>
                    <a:pt x="0" y="762222"/>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64" name="任意多边形 9"/>
            <p:cNvSpPr>
              <a:spLocks noChangeArrowheads="1"/>
            </p:cNvSpPr>
            <p:nvPr/>
          </p:nvSpPr>
          <p:spPr bwMode="auto">
            <a:xfrm>
              <a:off x="241874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1" name="TextBox 11"/>
          <p:cNvSpPr>
            <a:spLocks noChangeArrowheads="1"/>
          </p:cNvSpPr>
          <p:nvPr/>
        </p:nvSpPr>
        <p:spPr bwMode="auto">
          <a:xfrm>
            <a:off x="2700338" y="842963"/>
            <a:ext cx="10795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6600" dirty="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rPr>
              <a:t>开</a:t>
            </a:r>
            <a:endParaRPr lang="zh-CN" altLang="en-US" sz="6600" dirty="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endParaRPr>
          </a:p>
        </p:txBody>
      </p:sp>
      <p:sp>
        <p:nvSpPr>
          <p:cNvPr id="3082" name="TextBox 12"/>
          <p:cNvSpPr>
            <a:spLocks noChangeArrowheads="1"/>
          </p:cNvSpPr>
          <p:nvPr/>
        </p:nvSpPr>
        <p:spPr bwMode="auto">
          <a:xfrm>
            <a:off x="3587750" y="842963"/>
            <a:ext cx="10795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6600" dirty="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rPr>
              <a:t>题</a:t>
            </a:r>
            <a:endParaRPr lang="zh-CN" altLang="en-US" sz="6600" dirty="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endParaRPr>
          </a:p>
        </p:txBody>
      </p:sp>
      <p:sp>
        <p:nvSpPr>
          <p:cNvPr id="3083" name="TextBox 13"/>
          <p:cNvSpPr>
            <a:spLocks noChangeArrowheads="1"/>
          </p:cNvSpPr>
          <p:nvPr/>
        </p:nvSpPr>
        <p:spPr bwMode="auto">
          <a:xfrm>
            <a:off x="4476750" y="842963"/>
            <a:ext cx="10795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6600" dirty="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rPr>
              <a:t>报</a:t>
            </a:r>
            <a:endParaRPr lang="zh-CN" altLang="en-US" dirty="0"/>
          </a:p>
        </p:txBody>
      </p:sp>
      <p:sp>
        <p:nvSpPr>
          <p:cNvPr id="3084" name="TextBox 14"/>
          <p:cNvSpPr>
            <a:spLocks noChangeArrowheads="1"/>
          </p:cNvSpPr>
          <p:nvPr/>
        </p:nvSpPr>
        <p:spPr bwMode="auto">
          <a:xfrm>
            <a:off x="5364163" y="842963"/>
            <a:ext cx="10795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6600" dirty="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rPr>
              <a:t>告</a:t>
            </a:r>
            <a:endParaRPr lang="zh-CN" altLang="en-US" sz="6600" dirty="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endParaRPr>
          </a:p>
        </p:txBody>
      </p:sp>
      <p:sp>
        <p:nvSpPr>
          <p:cNvPr id="3086" name="TextBox 16"/>
          <p:cNvSpPr>
            <a:spLocks noChangeArrowheads="1"/>
          </p:cNvSpPr>
          <p:nvPr/>
        </p:nvSpPr>
        <p:spPr bwMode="auto">
          <a:xfrm>
            <a:off x="683895" y="1951355"/>
            <a:ext cx="77997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200" dirty="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基于机械臂的小孔插入操纵控制</a:t>
            </a:r>
            <a:r>
              <a:rPr lang="zh-CN" altLang="en-US" sz="3200" dirty="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技术研究</a:t>
            </a:r>
            <a:endParaRPr lang="zh-CN" altLang="en-US" sz="3200" dirty="0">
              <a:solidFill>
                <a:srgbClr val="0B243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8" name="TextBox 18"/>
          <p:cNvSpPr>
            <a:spLocks noChangeArrowheads="1"/>
          </p:cNvSpPr>
          <p:nvPr/>
        </p:nvSpPr>
        <p:spPr bwMode="auto">
          <a:xfrm>
            <a:off x="2628265" y="3186113"/>
            <a:ext cx="356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答辩人：夏腾辉    导师：吴</a:t>
            </a:r>
            <a:r>
              <a:rPr lang="zh-CN" altLang="en-US"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乃龙</a:t>
            </a:r>
            <a:endParaRPr lang="zh-CN" altLang="en-US"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3204210" y="2422525"/>
            <a:ext cx="2322195" cy="929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p:cBhvr>
                                        <p:cTn id="7" dur="3900"/>
                                        <p:tgtEl>
                                          <p:spTgt spid="3074"/>
                                        </p:tgtEl>
                                      </p:cBhvr>
                                    </p:animEffect>
                                  </p:childTnLst>
                                </p:cTn>
                              </p:par>
                              <p:par>
                                <p:cTn id="8" presetID="2" presetClass="entr" presetSubtype="1" fill="hold" grpId="0" nodeType="withEffect">
                                  <p:stCondLst>
                                    <p:cond delay="0"/>
                                  </p:stCondLst>
                                  <p:childTnLst>
                                    <p:set>
                                      <p:cBhvr>
                                        <p:cTn id="9" dur="1" fill="hold">
                                          <p:stCondLst>
                                            <p:cond delay="0"/>
                                          </p:stCondLst>
                                        </p:cTn>
                                        <p:tgtEl>
                                          <p:spTgt spid="3081"/>
                                        </p:tgtEl>
                                        <p:attrNameLst>
                                          <p:attrName>style.visibility</p:attrName>
                                        </p:attrNameLst>
                                      </p:cBhvr>
                                      <p:to>
                                        <p:strVal val="visible"/>
                                      </p:to>
                                    </p:set>
                                    <p:anim calcmode="lin" valueType="num">
                                      <p:cBhvr>
                                        <p:cTn id="10" dur="500" fill="hold"/>
                                        <p:tgtEl>
                                          <p:spTgt spid="3081"/>
                                        </p:tgtEl>
                                        <p:attrNameLst>
                                          <p:attrName>ppt_x</p:attrName>
                                        </p:attrNameLst>
                                      </p:cBhvr>
                                      <p:tavLst>
                                        <p:tav tm="0">
                                          <p:val>
                                            <p:strVal val="#ppt_x"/>
                                          </p:val>
                                        </p:tav>
                                        <p:tav tm="100000">
                                          <p:val>
                                            <p:strVal val="#ppt_x"/>
                                          </p:val>
                                        </p:tav>
                                      </p:tavLst>
                                    </p:anim>
                                    <p:anim calcmode="lin" valueType="num">
                                      <p:cBhvr>
                                        <p:cTn id="11" dur="500" fill="hold"/>
                                        <p:tgtEl>
                                          <p:spTgt spid="3081"/>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200"/>
                                  </p:stCondLst>
                                  <p:childTnLst>
                                    <p:set>
                                      <p:cBhvr>
                                        <p:cTn id="13" dur="1" fill="hold">
                                          <p:stCondLst>
                                            <p:cond delay="0"/>
                                          </p:stCondLst>
                                        </p:cTn>
                                        <p:tgtEl>
                                          <p:spTgt spid="3082"/>
                                        </p:tgtEl>
                                        <p:attrNameLst>
                                          <p:attrName>style.visibility</p:attrName>
                                        </p:attrNameLst>
                                      </p:cBhvr>
                                      <p:to>
                                        <p:strVal val="visible"/>
                                      </p:to>
                                    </p:set>
                                    <p:anim calcmode="lin" valueType="num">
                                      <p:cBhvr>
                                        <p:cTn id="14" dur="500" fill="hold"/>
                                        <p:tgtEl>
                                          <p:spTgt spid="3082"/>
                                        </p:tgtEl>
                                        <p:attrNameLst>
                                          <p:attrName>ppt_x</p:attrName>
                                        </p:attrNameLst>
                                      </p:cBhvr>
                                      <p:tavLst>
                                        <p:tav tm="0">
                                          <p:val>
                                            <p:strVal val="#ppt_x"/>
                                          </p:val>
                                        </p:tav>
                                        <p:tav tm="100000">
                                          <p:val>
                                            <p:strVal val="#ppt_x"/>
                                          </p:val>
                                        </p:tav>
                                      </p:tavLst>
                                    </p:anim>
                                    <p:anim calcmode="lin" valueType="num">
                                      <p:cBhvr>
                                        <p:cTn id="15" dur="500" fill="hold"/>
                                        <p:tgtEl>
                                          <p:spTgt spid="3082"/>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stCondLst>
                                    <p:cond delay="400"/>
                                  </p:stCondLst>
                                  <p:childTnLst>
                                    <p:set>
                                      <p:cBhvr>
                                        <p:cTn id="17" dur="1" fill="hold">
                                          <p:stCondLst>
                                            <p:cond delay="0"/>
                                          </p:stCondLst>
                                        </p:cTn>
                                        <p:tgtEl>
                                          <p:spTgt spid="3083"/>
                                        </p:tgtEl>
                                        <p:attrNameLst>
                                          <p:attrName>style.visibility</p:attrName>
                                        </p:attrNameLst>
                                      </p:cBhvr>
                                      <p:to>
                                        <p:strVal val="visible"/>
                                      </p:to>
                                    </p:set>
                                    <p:anim calcmode="lin" valueType="num">
                                      <p:cBhvr>
                                        <p:cTn id="18" dur="500" fill="hold"/>
                                        <p:tgtEl>
                                          <p:spTgt spid="3083"/>
                                        </p:tgtEl>
                                        <p:attrNameLst>
                                          <p:attrName>ppt_x</p:attrName>
                                        </p:attrNameLst>
                                      </p:cBhvr>
                                      <p:tavLst>
                                        <p:tav tm="0">
                                          <p:val>
                                            <p:strVal val="#ppt_x"/>
                                          </p:val>
                                        </p:tav>
                                        <p:tav tm="100000">
                                          <p:val>
                                            <p:strVal val="#ppt_x"/>
                                          </p:val>
                                        </p:tav>
                                      </p:tavLst>
                                    </p:anim>
                                    <p:anim calcmode="lin" valueType="num">
                                      <p:cBhvr>
                                        <p:cTn id="19" dur="500" fill="hold"/>
                                        <p:tgtEl>
                                          <p:spTgt spid="3083"/>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600"/>
                                  </p:stCondLst>
                                  <p:childTnLst>
                                    <p:set>
                                      <p:cBhvr>
                                        <p:cTn id="21" dur="1" fill="hold">
                                          <p:stCondLst>
                                            <p:cond delay="0"/>
                                          </p:stCondLst>
                                        </p:cTn>
                                        <p:tgtEl>
                                          <p:spTgt spid="3084"/>
                                        </p:tgtEl>
                                        <p:attrNameLst>
                                          <p:attrName>style.visibility</p:attrName>
                                        </p:attrNameLst>
                                      </p:cBhvr>
                                      <p:to>
                                        <p:strVal val="visible"/>
                                      </p:to>
                                    </p:set>
                                    <p:anim calcmode="lin" valueType="num">
                                      <p:cBhvr>
                                        <p:cTn id="22" dur="500" fill="hold"/>
                                        <p:tgtEl>
                                          <p:spTgt spid="3084"/>
                                        </p:tgtEl>
                                        <p:attrNameLst>
                                          <p:attrName>ppt_x</p:attrName>
                                        </p:attrNameLst>
                                      </p:cBhvr>
                                      <p:tavLst>
                                        <p:tav tm="0">
                                          <p:val>
                                            <p:strVal val="#ppt_x"/>
                                          </p:val>
                                        </p:tav>
                                        <p:tav tm="100000">
                                          <p:val>
                                            <p:strVal val="#ppt_x"/>
                                          </p:val>
                                        </p:tav>
                                      </p:tavLst>
                                    </p:anim>
                                    <p:anim calcmode="lin" valueType="num">
                                      <p:cBhvr>
                                        <p:cTn id="23" dur="500" fill="hold"/>
                                        <p:tgtEl>
                                          <p:spTgt spid="3084"/>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500"/>
                                  </p:stCondLst>
                                  <p:childTnLst>
                                    <p:set>
                                      <p:cBhvr>
                                        <p:cTn id="25" dur="1" fill="hold">
                                          <p:stCondLst>
                                            <p:cond delay="0"/>
                                          </p:stCondLst>
                                        </p:cTn>
                                        <p:tgtEl>
                                          <p:spTgt spid="3086"/>
                                        </p:tgtEl>
                                        <p:attrNameLst>
                                          <p:attrName>style.visibility</p:attrName>
                                        </p:attrNameLst>
                                      </p:cBhvr>
                                      <p:to>
                                        <p:strVal val="visible"/>
                                      </p:to>
                                    </p:set>
                                    <p:animEffect>
                                      <p:cBhvr>
                                        <p:cTn id="26" dur="500"/>
                                        <p:tgtEl>
                                          <p:spTgt spid="3086"/>
                                        </p:tgtEl>
                                      </p:cBhvr>
                                    </p:animEffect>
                                  </p:childTnLst>
                                </p:cTn>
                              </p:par>
                              <p:par>
                                <p:cTn id="27" presetID="2" presetClass="entr" presetSubtype="4" fill="hold" grpId="0" nodeType="withEffect">
                                  <p:stCondLst>
                                    <p:cond delay="2400"/>
                                  </p:stCondLst>
                                  <p:childTnLst>
                                    <p:set>
                                      <p:cBhvr>
                                        <p:cTn id="28" dur="1" fill="hold">
                                          <p:stCondLst>
                                            <p:cond delay="0"/>
                                          </p:stCondLst>
                                        </p:cTn>
                                        <p:tgtEl>
                                          <p:spTgt spid="3088"/>
                                        </p:tgtEl>
                                        <p:attrNameLst>
                                          <p:attrName>style.visibility</p:attrName>
                                        </p:attrNameLst>
                                      </p:cBhvr>
                                      <p:to>
                                        <p:strVal val="visible"/>
                                      </p:to>
                                    </p:set>
                                    <p:anim calcmode="lin" valueType="num">
                                      <p:cBhvr>
                                        <p:cTn id="29" dur="500" fill="hold"/>
                                        <p:tgtEl>
                                          <p:spTgt spid="3088"/>
                                        </p:tgtEl>
                                        <p:attrNameLst>
                                          <p:attrName>ppt_x</p:attrName>
                                        </p:attrNameLst>
                                      </p:cBhvr>
                                      <p:tavLst>
                                        <p:tav tm="0">
                                          <p:val>
                                            <p:strVal val="#ppt_x"/>
                                          </p:val>
                                        </p:tav>
                                        <p:tav tm="100000">
                                          <p:val>
                                            <p:strVal val="#ppt_x"/>
                                          </p:val>
                                        </p:tav>
                                      </p:tavLst>
                                    </p:anim>
                                    <p:anim calcmode="lin" valueType="num">
                                      <p:cBhvr>
                                        <p:cTn id="30" dur="500" fill="hold"/>
                                        <p:tgtEl>
                                          <p:spTgt spid="30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1" grpId="0" bldLvl="0" autoUpdateAnimBg="0"/>
      <p:bldP spid="3082" grpId="0" bldLvl="0" autoUpdateAnimBg="0"/>
      <p:bldP spid="3083" grpId="0" bldLvl="0" autoUpdateAnimBg="0"/>
      <p:bldP spid="3084" grpId="0" bldLvl="0" autoUpdateAnimBg="0"/>
      <p:bldP spid="3086" grpId="0" bldLvl="0" autoUpdateAnimBg="0"/>
      <p:bldP spid="3088"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129667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现有进展</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a:p>
        </p:txBody>
      </p:sp>
      <p:sp>
        <p:nvSpPr>
          <p:cNvPr id="6" name="文本框 5"/>
          <p:cNvSpPr txBox="1"/>
          <p:nvPr/>
        </p:nvSpPr>
        <p:spPr>
          <a:xfrm>
            <a:off x="3420110" y="815340"/>
            <a:ext cx="2007870" cy="299085"/>
          </a:xfrm>
          <a:prstGeom prst="rect">
            <a:avLst/>
          </a:prstGeom>
        </p:spPr>
        <p:txBody>
          <a:bodyPr wrap="square">
            <a:spAutoFit/>
            <a:extLst>
              <a:ext uri="{4A0BC546-FE56-4ADE-93B0-CB8AF2F6F144}">
                <wpsdc:textFrameExt xmlns:wpsdc="http://www.wps.cn/officeDocument/2022/drawingmlCustomData" type="text"/>
              </a:ext>
            </a:extLst>
          </a:bodyPr>
          <a:p>
            <a:pPr algn="l"/>
            <a:r>
              <a:rPr lang="en-US" sz="1350">
                <a:latin typeface="Arial" panose="020B0604020202020204" pitchFamily="34" charset="0"/>
                <a:ea typeface="微软雅黑" panose="020B0503020204020204" pitchFamily="34" charset="-122"/>
              </a:rPr>
              <a:t>CNC</a:t>
            </a:r>
            <a:r>
              <a:rPr lang="zh-CN" altLang="en-US" sz="1350">
                <a:latin typeface="Arial" panose="020B0604020202020204" pitchFamily="34" charset="0"/>
                <a:ea typeface="微软雅黑" panose="020B0503020204020204" pitchFamily="34" charset="-122"/>
              </a:rPr>
              <a:t>加工实物效果</a:t>
            </a:r>
            <a:r>
              <a:rPr lang="zh-CN" altLang="en-US" sz="1350">
                <a:latin typeface="Arial" panose="020B0604020202020204" pitchFamily="34" charset="0"/>
                <a:ea typeface="微软雅黑" panose="020B0503020204020204" pitchFamily="34" charset="-122"/>
              </a:rPr>
              <a:t>展示</a:t>
            </a:r>
            <a:endParaRPr lang="zh-CN" altLang="en-US" sz="1350">
              <a:latin typeface="Arial" panose="020B0604020202020204" pitchFamily="34" charset="0"/>
              <a:ea typeface="微软雅黑" panose="020B0503020204020204" pitchFamily="34" charset="-122"/>
            </a:endParaRPr>
          </a:p>
        </p:txBody>
      </p:sp>
      <p:pic>
        <p:nvPicPr>
          <p:cNvPr id="2" name="图片 1" descr="微信图片_20241105185408"/>
          <p:cNvPicPr>
            <a:picLocks noChangeAspect="1"/>
          </p:cNvPicPr>
          <p:nvPr/>
        </p:nvPicPr>
        <p:blipFill>
          <a:blip r:embed="rId2"/>
          <a:stretch>
            <a:fillRect/>
          </a:stretch>
        </p:blipFill>
        <p:spPr>
          <a:xfrm>
            <a:off x="972185" y="1203960"/>
            <a:ext cx="2719070" cy="3628390"/>
          </a:xfrm>
          <a:prstGeom prst="rect">
            <a:avLst/>
          </a:prstGeom>
        </p:spPr>
      </p:pic>
      <p:pic>
        <p:nvPicPr>
          <p:cNvPr id="4" name="图片 3" descr="微信图片_20241105185203"/>
          <p:cNvPicPr>
            <a:picLocks noChangeAspect="1"/>
          </p:cNvPicPr>
          <p:nvPr/>
        </p:nvPicPr>
        <p:blipFill>
          <a:blip r:embed="rId3"/>
          <a:stretch>
            <a:fillRect/>
          </a:stretch>
        </p:blipFill>
        <p:spPr>
          <a:xfrm>
            <a:off x="972185" y="3536950"/>
            <a:ext cx="1068705" cy="1295400"/>
          </a:xfrm>
          <a:prstGeom prst="rect">
            <a:avLst/>
          </a:prstGeom>
        </p:spPr>
      </p:pic>
      <p:cxnSp>
        <p:nvCxnSpPr>
          <p:cNvPr id="16" name="直接连接符 15"/>
          <p:cNvCxnSpPr/>
          <p:nvPr/>
        </p:nvCxnSpPr>
        <p:spPr>
          <a:xfrm flipH="1" flipV="1">
            <a:off x="1403985" y="3298190"/>
            <a:ext cx="120015" cy="588645"/>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17" name="文本框 16"/>
          <p:cNvSpPr txBox="1"/>
          <p:nvPr/>
        </p:nvSpPr>
        <p:spPr>
          <a:xfrm>
            <a:off x="864235" y="3004185"/>
            <a:ext cx="127190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200">
                <a:latin typeface="Arial" panose="020B0604020202020204" pitchFamily="34" charset="0"/>
                <a:ea typeface="微软雅黑" panose="020B0503020204020204" pitchFamily="34" charset="-122"/>
              </a:rPr>
              <a:t>D435i</a:t>
            </a:r>
            <a:r>
              <a:rPr lang="zh-CN" altLang="en-US" sz="1200">
                <a:latin typeface="Arial" panose="020B0604020202020204" pitchFamily="34" charset="0"/>
                <a:ea typeface="微软雅黑" panose="020B0503020204020204" pitchFamily="34" charset="-122"/>
              </a:rPr>
              <a:t>深度相机</a:t>
            </a:r>
            <a:endParaRPr lang="zh-CN" altLang="en-US" sz="1200">
              <a:latin typeface="Arial" panose="020B0604020202020204" pitchFamily="34" charset="0"/>
              <a:ea typeface="微软雅黑" panose="020B0503020204020204" pitchFamily="34" charset="-122"/>
            </a:endParaRPr>
          </a:p>
        </p:txBody>
      </p:sp>
      <p:sp>
        <p:nvSpPr>
          <p:cNvPr id="18" name="文本框 17"/>
          <p:cNvSpPr txBox="1"/>
          <p:nvPr/>
        </p:nvSpPr>
        <p:spPr>
          <a:xfrm>
            <a:off x="5220335" y="1203960"/>
            <a:ext cx="3048000" cy="3628390"/>
          </a:xfrm>
          <a:prstGeom prst="rect">
            <a:avLst/>
          </a:prstGeom>
        </p:spPr>
        <p:txBody>
          <a:bodyPr>
            <a:noAutofit/>
            <a:extLst>
              <a:ext uri="{4A0BC546-FE56-4ADE-93B0-CB8AF2F6F144}">
                <wpsdc:textFrameExt xmlns:wpsdc="http://www.wps.cn/officeDocument/2022/drawingmlCustomData" type="text"/>
              </a:ext>
            </a:extLst>
          </a:bodyPr>
          <a:p>
            <a:pPr algn="ctr"/>
            <a:r>
              <a:rPr lang="zh-CN" altLang="en-US" sz="1350">
                <a:latin typeface="Arial" panose="020B0604020202020204" pitchFamily="34" charset="0"/>
                <a:ea typeface="微软雅黑" panose="020B0503020204020204" pitchFamily="34" charset="-122"/>
              </a:rPr>
              <a:t>技术</a:t>
            </a:r>
            <a:r>
              <a:rPr lang="zh-CN" altLang="en-US" sz="1350">
                <a:latin typeface="Arial" panose="020B0604020202020204" pitchFamily="34" charset="0"/>
                <a:ea typeface="微软雅黑" panose="020B0503020204020204" pitchFamily="34" charset="-122"/>
              </a:rPr>
              <a:t>参数</a:t>
            </a:r>
            <a:endParaRPr lang="zh-CN" altLang="en-US" sz="1350">
              <a:latin typeface="Arial" panose="020B0604020202020204" pitchFamily="34" charset="0"/>
              <a:ea typeface="微软雅黑" panose="020B0503020204020204" pitchFamily="34" charset="-122"/>
            </a:endParaRPr>
          </a:p>
          <a:p>
            <a:pPr algn="ctr"/>
            <a:endParaRPr lang="zh-CN" altLang="en-US" sz="1350">
              <a:latin typeface="Arial" panose="020B0604020202020204" pitchFamily="34" charset="0"/>
              <a:ea typeface="微软雅黑" panose="020B0503020204020204" pitchFamily="34" charset="-122"/>
            </a:endParaRPr>
          </a:p>
          <a:p>
            <a:pPr marL="0" lvl="1" indent="0" algn="just" latinLnBrk="0">
              <a:lnSpc>
                <a:spcPct val="150000"/>
              </a:lnSpc>
            </a:pPr>
            <a:r>
              <a:rPr lang="zh-CN" altLang="en-US" sz="1200">
                <a:ea typeface="微软雅黑" panose="020B0503020204020204" pitchFamily="34" charset="-122"/>
                <a:sym typeface="+mn-ea"/>
              </a:rPr>
              <a:t>主控：</a:t>
            </a:r>
            <a:r>
              <a:rPr lang="en-US" sz="1200">
                <a:ea typeface="微软雅黑" panose="020B0503020204020204" pitchFamily="34" charset="-122"/>
                <a:sym typeface="+mn-ea"/>
              </a:rPr>
              <a:t>Jetson AGX Xavier</a:t>
            </a:r>
            <a:endParaRPr lang="zh-CN" altLang="en-US" sz="1200">
              <a:ea typeface="微软雅黑" panose="020B0503020204020204" pitchFamily="34" charset="-122"/>
              <a:sym typeface="+mn-ea"/>
            </a:endParaRPr>
          </a:p>
          <a:p>
            <a:pPr marL="0" indent="0" algn="just" latinLnBrk="0">
              <a:lnSpc>
                <a:spcPct val="150000"/>
              </a:lnSpc>
            </a:pPr>
            <a:r>
              <a:rPr lang="zh-CN" altLang="en-US" sz="1200">
                <a:ea typeface="微软雅黑" panose="020B0503020204020204" pitchFamily="34" charset="-122"/>
                <a:sym typeface="+mn-ea"/>
              </a:rPr>
              <a:t>相机：</a:t>
            </a:r>
            <a:r>
              <a:rPr lang="en-US" altLang="zh-CN" sz="1200">
                <a:ea typeface="微软雅黑" panose="020B0503020204020204" pitchFamily="34" charset="-122"/>
                <a:sym typeface="+mn-ea"/>
              </a:rPr>
              <a:t>D435i</a:t>
            </a:r>
            <a:endParaRPr lang="en-US" altLang="zh-CN" sz="1200">
              <a:ea typeface="微软雅黑" panose="020B0503020204020204" pitchFamily="34" charset="-122"/>
              <a:sym typeface="+mn-ea"/>
            </a:endParaRPr>
          </a:p>
          <a:p>
            <a:pPr marL="0" indent="0" algn="just" latinLnBrk="0">
              <a:lnSpc>
                <a:spcPct val="150000"/>
              </a:lnSpc>
            </a:pPr>
            <a:r>
              <a:rPr lang="zh-CN" altLang="en-US" sz="1200">
                <a:ea typeface="微软雅黑" panose="020B0503020204020204" pitchFamily="34" charset="-122"/>
                <a:sym typeface="+mn-ea"/>
              </a:rPr>
              <a:t>系统：</a:t>
            </a:r>
            <a:r>
              <a:rPr lang="en-US" altLang="zh-CN" sz="1200">
                <a:ea typeface="微软雅黑" panose="020B0503020204020204" pitchFamily="34" charset="-122"/>
                <a:sym typeface="+mn-ea"/>
              </a:rPr>
              <a:t>Ubuntu20.04</a:t>
            </a:r>
            <a:endParaRPr lang="zh-CN" altLang="en-US" sz="1200">
              <a:ea typeface="微软雅黑" panose="020B0503020204020204" pitchFamily="34" charset="-122"/>
              <a:sym typeface="+mn-ea"/>
            </a:endParaRPr>
          </a:p>
          <a:p>
            <a:pPr marL="0" indent="0" algn="just" latinLnBrk="0">
              <a:lnSpc>
                <a:spcPct val="150000"/>
              </a:lnSpc>
            </a:pPr>
            <a:r>
              <a:rPr lang="zh-CN" altLang="en-US" sz="1200">
                <a:ea typeface="微软雅黑" panose="020B0503020204020204" pitchFamily="34" charset="-122"/>
                <a:sym typeface="+mn-ea"/>
              </a:rPr>
              <a:t>臂展：</a:t>
            </a:r>
            <a:r>
              <a:rPr lang="en-US" altLang="zh-CN" sz="1200">
                <a:ea typeface="微软雅黑" panose="020B0503020204020204" pitchFamily="34" charset="-122"/>
                <a:sym typeface="+mn-ea"/>
              </a:rPr>
              <a:t>600</a:t>
            </a:r>
            <a:r>
              <a:rPr lang="en-US" altLang="zh-CN" sz="1200">
                <a:ea typeface="微软雅黑" panose="020B0503020204020204" pitchFamily="34" charset="-122"/>
                <a:sym typeface="+mn-ea"/>
              </a:rPr>
              <a:t>mm</a:t>
            </a:r>
            <a:endParaRPr lang="zh-CN" altLang="en-US" sz="1200">
              <a:latin typeface="Arial" panose="020B0604020202020204" pitchFamily="34" charset="0"/>
              <a:ea typeface="微软雅黑" panose="020B0503020204020204" pitchFamily="34" charset="-122"/>
            </a:endParaRPr>
          </a:p>
          <a:p>
            <a:pPr marL="0" indent="0" algn="just" latinLnBrk="0">
              <a:lnSpc>
                <a:spcPct val="150000"/>
              </a:lnSpc>
            </a:pPr>
            <a:r>
              <a:rPr lang="zh-CN" altLang="en-US" sz="1200">
                <a:latin typeface="Arial" panose="020B0604020202020204" pitchFamily="34" charset="0"/>
                <a:ea typeface="微软雅黑" panose="020B0503020204020204" pitchFamily="34" charset="-122"/>
              </a:rPr>
              <a:t>关节电机峰值扭矩：</a:t>
            </a:r>
            <a:r>
              <a:rPr lang="en-US" altLang="zh-CN" sz="1200">
                <a:latin typeface="Arial" panose="020B0604020202020204" pitchFamily="34" charset="0"/>
                <a:ea typeface="微软雅黑" panose="020B0503020204020204" pitchFamily="34" charset="-122"/>
              </a:rPr>
              <a:t>12N</a:t>
            </a:r>
            <a:r>
              <a:rPr lang="en-US" altLang="zh-CN" sz="1200">
                <a:latin typeface="Arial" panose="020B0604020202020204" pitchFamily="34" charset="0"/>
                <a:ea typeface="微软雅黑" panose="020B0503020204020204" pitchFamily="34" charset="-122"/>
              </a:rPr>
              <a:t>·M</a:t>
            </a:r>
            <a:endParaRPr lang="en-US" altLang="zh-CN" sz="1200">
              <a:latin typeface="Arial" panose="020B0604020202020204" pitchFamily="34" charset="0"/>
              <a:ea typeface="微软雅黑" panose="020B0503020204020204" pitchFamily="34" charset="-122"/>
            </a:endParaRPr>
          </a:p>
          <a:p>
            <a:pPr marL="0" indent="0" algn="just" latinLnBrk="0">
              <a:lnSpc>
                <a:spcPct val="150000"/>
              </a:lnSpc>
            </a:pPr>
            <a:r>
              <a:rPr lang="zh-CN" altLang="en-US" sz="1200">
                <a:latin typeface="Arial" panose="020B0604020202020204" pitchFamily="34" charset="0"/>
                <a:ea typeface="微软雅黑" panose="020B0503020204020204" pitchFamily="34" charset="-122"/>
              </a:rPr>
              <a:t>负载</a:t>
            </a:r>
            <a:r>
              <a:rPr lang="en-US" altLang="zh-CN" sz="1200">
                <a:latin typeface="Arial" panose="020B0604020202020204" pitchFamily="34" charset="0"/>
                <a:ea typeface="微软雅黑" panose="020B0503020204020204" pitchFamily="34" charset="-122"/>
              </a:rPr>
              <a:t>(kg)</a:t>
            </a:r>
            <a:r>
              <a:rPr lang="zh-CN" altLang="en-US" sz="1200">
                <a:latin typeface="Arial" panose="020B0604020202020204" pitchFamily="34" charset="0"/>
                <a:ea typeface="微软雅黑" panose="020B0503020204020204" pitchFamily="34" charset="-122"/>
              </a:rPr>
              <a:t>：</a:t>
            </a:r>
            <a:r>
              <a:rPr lang="en-US" altLang="zh-CN" sz="1200">
                <a:latin typeface="Arial" panose="020B0604020202020204" pitchFamily="34" charset="0"/>
                <a:ea typeface="微软雅黑" panose="020B0503020204020204" pitchFamily="34" charset="-122"/>
              </a:rPr>
              <a:t>1</a:t>
            </a:r>
            <a:r>
              <a:rPr lang="en-US" altLang="zh-CN" sz="1200">
                <a:latin typeface="Arial" panose="020B0604020202020204" pitchFamily="34" charset="0"/>
                <a:ea typeface="微软雅黑" panose="020B0503020204020204" pitchFamily="34" charset="-122"/>
              </a:rPr>
              <a:t>kg</a:t>
            </a:r>
            <a:endParaRPr lang="en-US" altLang="zh-CN" sz="1200">
              <a:latin typeface="Arial" panose="020B0604020202020204" pitchFamily="34" charset="0"/>
              <a:ea typeface="微软雅黑" panose="020B0503020204020204" pitchFamily="34" charset="-122"/>
            </a:endParaRPr>
          </a:p>
          <a:p>
            <a:pPr marL="0" indent="0" algn="just" latinLnBrk="0">
              <a:lnSpc>
                <a:spcPct val="150000"/>
              </a:lnSpc>
            </a:pPr>
            <a:r>
              <a:rPr lang="zh-CN" altLang="en-US" sz="1200">
                <a:latin typeface="Arial" panose="020B0604020202020204" pitchFamily="34" charset="0"/>
                <a:ea typeface="微软雅黑" panose="020B0503020204020204" pitchFamily="34" charset="-122"/>
              </a:rPr>
              <a:t>控制精度</a:t>
            </a:r>
            <a:r>
              <a:rPr lang="en-US" altLang="zh-CN" sz="1200">
                <a:latin typeface="Arial" panose="020B0604020202020204" pitchFamily="34" charset="0"/>
                <a:ea typeface="微软雅黑" panose="020B0503020204020204" pitchFamily="34" charset="-122"/>
              </a:rPr>
              <a:t>(mm)</a:t>
            </a:r>
            <a:r>
              <a:rPr lang="zh-CN" altLang="en-US" sz="1200">
                <a:latin typeface="Arial" panose="020B0604020202020204" pitchFamily="34" charset="0"/>
                <a:ea typeface="微软雅黑" panose="020B0503020204020204" pitchFamily="34" charset="-122"/>
              </a:rPr>
              <a:t>：小于</a:t>
            </a:r>
            <a:r>
              <a:rPr lang="en-US" altLang="zh-CN" sz="1200">
                <a:latin typeface="Arial" panose="020B0604020202020204" pitchFamily="34" charset="0"/>
                <a:ea typeface="微软雅黑" panose="020B0503020204020204" pitchFamily="34" charset="-122"/>
              </a:rPr>
              <a:t>5mm</a:t>
            </a:r>
            <a:endParaRPr lang="zh-CN" altLang="en-US" sz="1200">
              <a:latin typeface="Arial" panose="020B0604020202020204" pitchFamily="34" charset="0"/>
              <a:ea typeface="微软雅黑" panose="020B0503020204020204" pitchFamily="34" charset="-122"/>
            </a:endParaRPr>
          </a:p>
          <a:p>
            <a:pPr marL="0" indent="0" algn="just" latinLnBrk="0">
              <a:lnSpc>
                <a:spcPct val="150000"/>
              </a:lnSpc>
            </a:pPr>
            <a:r>
              <a:rPr lang="zh-CN" altLang="en-US" sz="1200">
                <a:latin typeface="Arial" panose="020B0604020202020204" pitchFamily="34" charset="0"/>
                <a:ea typeface="微软雅黑" panose="020B0503020204020204" pitchFamily="34" charset="-122"/>
              </a:rPr>
              <a:t>控制频率：</a:t>
            </a:r>
            <a:r>
              <a:rPr lang="en-US" altLang="zh-CN" sz="1200">
                <a:latin typeface="Arial" panose="020B0604020202020204" pitchFamily="34" charset="0"/>
                <a:ea typeface="微软雅黑" panose="020B0503020204020204" pitchFamily="34" charset="-122"/>
              </a:rPr>
              <a:t>150Hz</a:t>
            </a:r>
            <a:r>
              <a:rPr lang="zh-CN" altLang="en-US" sz="1200">
                <a:latin typeface="Arial" panose="020B0604020202020204" pitchFamily="34" charset="0"/>
                <a:ea typeface="微软雅黑" panose="020B0503020204020204" pitchFamily="34" charset="-122"/>
              </a:rPr>
              <a:t>左右</a:t>
            </a:r>
            <a:endParaRPr lang="en-US" altLang="zh-CN" sz="1200">
              <a:latin typeface="Arial" panose="020B0604020202020204" pitchFamily="34" charset="0"/>
              <a:ea typeface="微软雅黑" panose="020B0503020204020204" pitchFamily="34" charset="-122"/>
            </a:endParaRPr>
          </a:p>
          <a:p>
            <a:pPr marL="0" indent="0" algn="just" latinLnBrk="0">
              <a:lnSpc>
                <a:spcPct val="150000"/>
              </a:lnSpc>
            </a:pPr>
            <a:r>
              <a:rPr lang="zh-CN" altLang="en-US" sz="1200">
                <a:latin typeface="Arial" panose="020B0604020202020204" pitchFamily="34" charset="0"/>
                <a:ea typeface="微软雅黑" panose="020B0503020204020204" pitchFamily="34" charset="-122"/>
              </a:rPr>
              <a:t>通讯方式：</a:t>
            </a:r>
            <a:r>
              <a:rPr lang="en-US" altLang="zh-CN" sz="1200">
                <a:latin typeface="Arial" panose="020B0604020202020204" pitchFamily="34" charset="0"/>
                <a:ea typeface="微软雅黑" panose="020B0503020204020204" pitchFamily="34" charset="-122"/>
              </a:rPr>
              <a:t>CAN</a:t>
            </a:r>
            <a:r>
              <a:rPr lang="zh-CN" altLang="en-US" sz="1200">
                <a:latin typeface="Arial" panose="020B0604020202020204" pitchFamily="34" charset="0"/>
                <a:ea typeface="微软雅黑" panose="020B0503020204020204" pitchFamily="34" charset="-122"/>
              </a:rPr>
              <a:t>总线</a:t>
            </a:r>
            <a:endParaRPr lang="zh-CN" altLang="en-US" sz="1200">
              <a:latin typeface="Arial" panose="020B0604020202020204" pitchFamily="34" charset="0"/>
              <a:ea typeface="微软雅黑" panose="020B0503020204020204" pitchFamily="34" charset="-122"/>
            </a:endParaRPr>
          </a:p>
          <a:p>
            <a:pPr marL="0" indent="0" algn="just" latinLnBrk="0">
              <a:lnSpc>
                <a:spcPct val="150000"/>
              </a:lnSpc>
            </a:pPr>
            <a:r>
              <a:rPr lang="zh-CN" altLang="en-US" sz="1200">
                <a:latin typeface="Arial" panose="020B0604020202020204" pitchFamily="34" charset="0"/>
                <a:ea typeface="微软雅黑" panose="020B0503020204020204" pitchFamily="34" charset="-122"/>
              </a:rPr>
              <a:t>自由度数：</a:t>
            </a:r>
            <a:r>
              <a:rPr lang="zh-CN" altLang="en-US" sz="1200">
                <a:latin typeface="Arial" panose="020B0604020202020204" pitchFamily="34" charset="0"/>
                <a:ea typeface="微软雅黑" panose="020B0503020204020204" pitchFamily="34" charset="-122"/>
              </a:rPr>
              <a:t>六自由度</a:t>
            </a:r>
            <a:endParaRPr lang="zh-CN" altLang="en-US" sz="1200">
              <a:latin typeface="Arial" panose="020B0604020202020204" pitchFamily="34" charset="0"/>
              <a:ea typeface="微软雅黑" panose="020B0503020204020204" pitchFamily="34" charset="-122"/>
            </a:endParaRPr>
          </a:p>
          <a:p>
            <a:pPr marL="0" indent="0" algn="just" latinLnBrk="0">
              <a:lnSpc>
                <a:spcPct val="150000"/>
              </a:lnSpc>
            </a:pPr>
            <a:r>
              <a:rPr lang="zh-CN" altLang="en-US" sz="1200">
                <a:latin typeface="Arial" panose="020B0604020202020204" pitchFamily="34" charset="0"/>
                <a:ea typeface="微软雅黑" panose="020B0503020204020204" pitchFamily="34" charset="-122"/>
              </a:rPr>
              <a:t>控制方式：力矩</a:t>
            </a:r>
            <a:r>
              <a:rPr lang="zh-CN" altLang="en-US" sz="1200">
                <a:latin typeface="Arial" panose="020B0604020202020204" pitchFamily="34" charset="0"/>
                <a:ea typeface="微软雅黑" panose="020B0503020204020204" pitchFamily="34" charset="-122"/>
              </a:rPr>
              <a:t>控制</a:t>
            </a:r>
            <a:endParaRPr lang="zh-CN" altLang="en-US" sz="1200">
              <a:latin typeface="Arial" panose="020B0604020202020204" pitchFamily="34" charset="0"/>
              <a:ea typeface="微软雅黑" panose="020B0503020204020204" pitchFamily="34" charset="-122"/>
            </a:endParaRPr>
          </a:p>
          <a:p>
            <a:pPr marL="0" indent="0" algn="just" latinLnBrk="0">
              <a:lnSpc>
                <a:spcPct val="150000"/>
              </a:lnSpc>
            </a:pPr>
            <a:endParaRPr lang="zh-CN" altLang="en-US" sz="1200">
              <a:latin typeface="Arial" panose="020B0604020202020204" pitchFamily="34" charset="0"/>
              <a:ea typeface="微软雅黑" panose="020B0503020204020204" pitchFamily="34" charset="-122"/>
            </a:endParaRPr>
          </a:p>
        </p:txBody>
      </p:sp>
      <p:pic>
        <p:nvPicPr>
          <p:cNvPr id="19" name="图片 18" descr="微信图片_20241105190419"/>
          <p:cNvPicPr>
            <a:picLocks noChangeAspect="1"/>
          </p:cNvPicPr>
          <p:nvPr/>
        </p:nvPicPr>
        <p:blipFill>
          <a:blip r:embed="rId4"/>
          <a:stretch>
            <a:fillRect/>
          </a:stretch>
        </p:blipFill>
        <p:spPr>
          <a:xfrm>
            <a:off x="2721610" y="3886835"/>
            <a:ext cx="969645" cy="945515"/>
          </a:xfrm>
          <a:prstGeom prst="rect">
            <a:avLst/>
          </a:prstGeom>
        </p:spPr>
      </p:pic>
      <p:cxnSp>
        <p:nvCxnSpPr>
          <p:cNvPr id="20" name="直接连接符 19"/>
          <p:cNvCxnSpPr>
            <a:endCxn id="22" idx="2"/>
          </p:cNvCxnSpPr>
          <p:nvPr/>
        </p:nvCxnSpPr>
        <p:spPr>
          <a:xfrm flipV="1">
            <a:off x="3221990" y="3724275"/>
            <a:ext cx="1237615" cy="66929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22" name="文本框 21"/>
          <p:cNvSpPr txBox="1"/>
          <p:nvPr/>
        </p:nvSpPr>
        <p:spPr>
          <a:xfrm>
            <a:off x="3636010" y="3425190"/>
            <a:ext cx="1647190" cy="299085"/>
          </a:xfrm>
          <a:prstGeom prst="rect">
            <a:avLst/>
          </a:prstGeom>
        </p:spPr>
        <p:txBody>
          <a:bodyPr wrap="square">
            <a:spAutoFit/>
            <a:extLst>
              <a:ext uri="{4A0BC546-FE56-4ADE-93B0-CB8AF2F6F144}">
                <wpsdc:textFrameExt xmlns:wpsdc="http://www.wps.cn/officeDocument/2022/drawingmlCustomData" type="text"/>
              </a:ext>
            </a:extLst>
          </a:bodyPr>
          <a:p>
            <a:pPr marL="0" lvl="1" algn="l"/>
            <a:r>
              <a:rPr lang="en-US" sz="1350">
                <a:ea typeface="微软雅黑" panose="020B0503020204020204" pitchFamily="34" charset="-122"/>
                <a:sym typeface="+mn-ea"/>
              </a:rPr>
              <a:t>Jetson AGX Xavier</a:t>
            </a:r>
            <a:endParaRPr lang="zh-CN" altLang="en-US" sz="135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129667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现有进展</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a:p>
        </p:txBody>
      </p:sp>
      <p:sp>
        <p:nvSpPr>
          <p:cNvPr id="3" name="文本框 2"/>
          <p:cNvSpPr txBox="1"/>
          <p:nvPr/>
        </p:nvSpPr>
        <p:spPr>
          <a:xfrm>
            <a:off x="4061460" y="987425"/>
            <a:ext cx="968375" cy="29908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pitchFamily="34" charset="-122"/>
              </a:rPr>
              <a:t>结构</a:t>
            </a:r>
            <a:r>
              <a:rPr lang="zh-CN" altLang="en-US" sz="1350">
                <a:latin typeface="Arial" panose="020B0604020202020204" pitchFamily="34" charset="0"/>
                <a:ea typeface="微软雅黑" panose="020B0503020204020204" pitchFamily="34" charset="-122"/>
              </a:rPr>
              <a:t>框图</a:t>
            </a:r>
            <a:endParaRPr lang="zh-CN" altLang="en-US" sz="1350">
              <a:latin typeface="Arial" panose="020B0604020202020204" pitchFamily="34" charset="0"/>
              <a:ea typeface="微软雅黑" panose="020B0503020204020204" pitchFamily="34" charset="-122"/>
            </a:endParaRPr>
          </a:p>
        </p:txBody>
      </p:sp>
      <p:sp>
        <p:nvSpPr>
          <p:cNvPr id="5" name="矩形 4"/>
          <p:cNvSpPr/>
          <p:nvPr/>
        </p:nvSpPr>
        <p:spPr>
          <a:xfrm>
            <a:off x="3563620" y="2154555"/>
            <a:ext cx="179895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Jetson AGX X</a:t>
            </a: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avier</a:t>
            </a:r>
            <a:endPar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a:xfrm>
            <a:off x="6060440" y="2154555"/>
            <a:ext cx="960120"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D435</a:t>
            </a: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a:t>
            </a:r>
            <a:endPar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8" name="直接箭头连接符 7"/>
          <p:cNvCxnSpPr>
            <a:stCxn id="5" idx="3"/>
            <a:endCxn id="7" idx="1"/>
          </p:cNvCxnSpPr>
          <p:nvPr/>
        </p:nvCxnSpPr>
        <p:spPr>
          <a:xfrm>
            <a:off x="5362575" y="2305050"/>
            <a:ext cx="697865" cy="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sp>
        <p:nvSpPr>
          <p:cNvPr id="9" name="文本框 8"/>
          <p:cNvSpPr txBox="1"/>
          <p:nvPr/>
        </p:nvSpPr>
        <p:spPr>
          <a:xfrm>
            <a:off x="5487670" y="2029460"/>
            <a:ext cx="572770" cy="27559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200">
                <a:latin typeface="Arial" panose="020B0604020202020204" pitchFamily="34" charset="0"/>
                <a:ea typeface="微软雅黑" panose="020B0503020204020204" pitchFamily="34" charset="-122"/>
              </a:rPr>
              <a:t>USB</a:t>
            </a:r>
            <a:endParaRPr lang="en-US" altLang="zh-CN" sz="1200">
              <a:latin typeface="Arial" panose="020B0604020202020204" pitchFamily="34" charset="0"/>
              <a:ea typeface="微软雅黑" panose="020B0503020204020204" pitchFamily="34" charset="-122"/>
            </a:endParaRPr>
          </a:p>
        </p:txBody>
      </p:sp>
      <p:sp>
        <p:nvSpPr>
          <p:cNvPr id="10" name="矩形 9"/>
          <p:cNvSpPr/>
          <p:nvPr/>
        </p:nvSpPr>
        <p:spPr>
          <a:xfrm>
            <a:off x="1979930" y="2154555"/>
            <a:ext cx="960120"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显示器</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1" name="直接箭头连接符 10"/>
          <p:cNvCxnSpPr>
            <a:stCxn id="10" idx="3"/>
            <a:endCxn id="5" idx="1"/>
          </p:cNvCxnSpPr>
          <p:nvPr/>
        </p:nvCxnSpPr>
        <p:spPr>
          <a:xfrm>
            <a:off x="2940050" y="2305050"/>
            <a:ext cx="623570" cy="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sp>
        <p:nvSpPr>
          <p:cNvPr id="12" name="文本框 11"/>
          <p:cNvSpPr txBox="1"/>
          <p:nvPr/>
        </p:nvSpPr>
        <p:spPr>
          <a:xfrm>
            <a:off x="2965450" y="2029460"/>
            <a:ext cx="572770" cy="27559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200">
                <a:latin typeface="Arial" panose="020B0604020202020204" pitchFamily="34" charset="0"/>
                <a:ea typeface="微软雅黑" panose="020B0503020204020204" pitchFamily="34" charset="-122"/>
              </a:rPr>
              <a:t>HDMI</a:t>
            </a:r>
            <a:endParaRPr lang="en-US" altLang="zh-CN" sz="1200">
              <a:latin typeface="Arial" panose="020B0604020202020204" pitchFamily="34" charset="0"/>
              <a:ea typeface="微软雅黑" panose="020B0503020204020204" pitchFamily="34" charset="-122"/>
            </a:endParaRPr>
          </a:p>
        </p:txBody>
      </p:sp>
      <p:sp>
        <p:nvSpPr>
          <p:cNvPr id="26" name="矩形 25"/>
          <p:cNvSpPr/>
          <p:nvPr/>
        </p:nvSpPr>
        <p:spPr>
          <a:xfrm>
            <a:off x="3896360" y="1460500"/>
            <a:ext cx="113347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电源</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适配器</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7" name="直接箭头连接符 26"/>
          <p:cNvCxnSpPr>
            <a:stCxn id="26" idx="2"/>
            <a:endCxn id="5" idx="0"/>
          </p:cNvCxnSpPr>
          <p:nvPr/>
        </p:nvCxnSpPr>
        <p:spPr>
          <a:xfrm>
            <a:off x="4463415" y="1760855"/>
            <a:ext cx="0" cy="3937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9" name="文本框 28"/>
          <p:cNvSpPr txBox="1"/>
          <p:nvPr/>
        </p:nvSpPr>
        <p:spPr>
          <a:xfrm>
            <a:off x="4500245" y="1819910"/>
            <a:ext cx="770890" cy="27559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200">
                <a:latin typeface="Arial" panose="020B0604020202020204" pitchFamily="34" charset="0"/>
                <a:ea typeface="微软雅黑" panose="020B0503020204020204" pitchFamily="34" charset="-122"/>
              </a:rPr>
              <a:t>19V</a:t>
            </a:r>
            <a:r>
              <a:rPr lang="zh-CN" altLang="en-US" sz="1200">
                <a:latin typeface="Arial" panose="020B0604020202020204" pitchFamily="34" charset="0"/>
                <a:ea typeface="微软雅黑" panose="020B0503020204020204" pitchFamily="34" charset="-122"/>
              </a:rPr>
              <a:t>供电</a:t>
            </a:r>
            <a:endParaRPr lang="zh-CN" altLang="en-US" sz="1200">
              <a:latin typeface="Arial" panose="020B0604020202020204" pitchFamily="34" charset="0"/>
              <a:ea typeface="微软雅黑" panose="020B0503020204020204" pitchFamily="34" charset="-122"/>
            </a:endParaRPr>
          </a:p>
        </p:txBody>
      </p:sp>
      <p:cxnSp>
        <p:nvCxnSpPr>
          <p:cNvPr id="32" name="直接连接符 31"/>
          <p:cNvCxnSpPr>
            <a:stCxn id="5" idx="2"/>
          </p:cNvCxnSpPr>
          <p:nvPr/>
        </p:nvCxnSpPr>
        <p:spPr>
          <a:xfrm flipH="1">
            <a:off x="4458970" y="2454910"/>
            <a:ext cx="4445" cy="1859915"/>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33" name="文本框 32"/>
          <p:cNvSpPr txBox="1"/>
          <p:nvPr/>
        </p:nvSpPr>
        <p:spPr>
          <a:xfrm>
            <a:off x="3635375" y="2454910"/>
            <a:ext cx="82359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en-US" sz="1200">
                <a:latin typeface="Arial" panose="020B0604020202020204" pitchFamily="34" charset="0"/>
                <a:ea typeface="微软雅黑" panose="020B0503020204020204" pitchFamily="34" charset="-122"/>
              </a:rPr>
              <a:t>CAN</a:t>
            </a:r>
            <a:r>
              <a:rPr lang="zh-CN" altLang="en-US" sz="1200">
                <a:latin typeface="Arial" panose="020B0604020202020204" pitchFamily="34" charset="0"/>
                <a:ea typeface="微软雅黑" panose="020B0503020204020204" pitchFamily="34" charset="-122"/>
              </a:rPr>
              <a:t>总线</a:t>
            </a:r>
            <a:endParaRPr lang="zh-CN" altLang="en-US" sz="1200">
              <a:latin typeface="Arial" panose="020B0604020202020204" pitchFamily="34" charset="0"/>
              <a:ea typeface="微软雅黑" panose="020B0503020204020204" pitchFamily="34" charset="-122"/>
            </a:endParaRPr>
          </a:p>
        </p:txBody>
      </p:sp>
      <p:sp>
        <p:nvSpPr>
          <p:cNvPr id="34" name="矩形 33"/>
          <p:cNvSpPr/>
          <p:nvPr/>
        </p:nvSpPr>
        <p:spPr>
          <a:xfrm>
            <a:off x="4947285" y="2802255"/>
            <a:ext cx="112966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小米</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微电机</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5" name="文本框 34"/>
          <p:cNvSpPr txBox="1"/>
          <p:nvPr/>
        </p:nvSpPr>
        <p:spPr>
          <a:xfrm>
            <a:off x="6060440" y="2803525"/>
            <a:ext cx="452120" cy="29908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pitchFamily="34" charset="-122"/>
              </a:rPr>
              <a:t>×</a:t>
            </a:r>
            <a:r>
              <a:rPr lang="en-US" altLang="zh-CN" sz="1350">
                <a:latin typeface="Arial" panose="020B0604020202020204" pitchFamily="34" charset="0"/>
                <a:ea typeface="微软雅黑" panose="020B0503020204020204" pitchFamily="34" charset="-122"/>
              </a:rPr>
              <a:t>6</a:t>
            </a:r>
            <a:endParaRPr lang="en-US" altLang="zh-CN" sz="1350">
              <a:latin typeface="Arial" panose="020B0604020202020204" pitchFamily="34" charset="0"/>
              <a:ea typeface="微软雅黑" panose="020B0503020204020204" pitchFamily="34" charset="-122"/>
            </a:endParaRPr>
          </a:p>
        </p:txBody>
      </p:sp>
      <p:cxnSp>
        <p:nvCxnSpPr>
          <p:cNvPr id="37" name="直接箭头连接符 36"/>
          <p:cNvCxnSpPr>
            <a:stCxn id="34" idx="1"/>
          </p:cNvCxnSpPr>
          <p:nvPr/>
        </p:nvCxnSpPr>
        <p:spPr>
          <a:xfrm flipH="1">
            <a:off x="4458970" y="2952750"/>
            <a:ext cx="488315" cy="127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sp>
        <p:nvSpPr>
          <p:cNvPr id="39" name="矩形 38"/>
          <p:cNvSpPr/>
          <p:nvPr/>
        </p:nvSpPr>
        <p:spPr>
          <a:xfrm>
            <a:off x="2845435" y="2802255"/>
            <a:ext cx="112966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柔性</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夹爪</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0" name="直接箭头连接符 39"/>
          <p:cNvCxnSpPr/>
          <p:nvPr/>
        </p:nvCxnSpPr>
        <p:spPr>
          <a:xfrm flipH="1">
            <a:off x="3978910" y="2950845"/>
            <a:ext cx="488315" cy="127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sp>
        <p:nvSpPr>
          <p:cNvPr id="41" name="矩形 40"/>
          <p:cNvSpPr/>
          <p:nvPr/>
        </p:nvSpPr>
        <p:spPr>
          <a:xfrm>
            <a:off x="4849495" y="3451860"/>
            <a:ext cx="132524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24V</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开关电源</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2" name="直接箭头连接符 41"/>
          <p:cNvCxnSpPr>
            <a:stCxn id="41" idx="0"/>
            <a:endCxn id="34" idx="2"/>
          </p:cNvCxnSpPr>
          <p:nvPr/>
        </p:nvCxnSpPr>
        <p:spPr>
          <a:xfrm flipV="1">
            <a:off x="5512435" y="3102610"/>
            <a:ext cx="0" cy="34925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3" name="文本框 42"/>
          <p:cNvSpPr txBox="1"/>
          <p:nvPr/>
        </p:nvSpPr>
        <p:spPr>
          <a:xfrm>
            <a:off x="6156325" y="3451225"/>
            <a:ext cx="452120" cy="29908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pitchFamily="34" charset="-122"/>
              </a:rPr>
              <a:t>×</a:t>
            </a:r>
            <a:r>
              <a:rPr lang="en-US" altLang="zh-CN" sz="1350">
                <a:latin typeface="Arial" panose="020B0604020202020204" pitchFamily="34" charset="0"/>
                <a:ea typeface="微软雅黑" panose="020B0503020204020204" pitchFamily="34" charset="-122"/>
              </a:rPr>
              <a:t>2</a:t>
            </a:r>
            <a:endParaRPr lang="en-US" altLang="zh-CN" sz="1350">
              <a:latin typeface="Arial" panose="020B0604020202020204" pitchFamily="34" charset="0"/>
              <a:ea typeface="微软雅黑" panose="020B0503020204020204" pitchFamily="34" charset="-122"/>
            </a:endParaRPr>
          </a:p>
        </p:txBody>
      </p:sp>
      <p:sp>
        <p:nvSpPr>
          <p:cNvPr id="44" name="矩形 43"/>
          <p:cNvSpPr/>
          <p:nvPr/>
        </p:nvSpPr>
        <p:spPr>
          <a:xfrm>
            <a:off x="2841625" y="3449955"/>
            <a:ext cx="113347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电源</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适配器</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5" name="直接箭头连接符 44"/>
          <p:cNvCxnSpPr>
            <a:stCxn id="44" idx="0"/>
            <a:endCxn id="39" idx="2"/>
          </p:cNvCxnSpPr>
          <p:nvPr/>
        </p:nvCxnSpPr>
        <p:spPr>
          <a:xfrm flipV="1">
            <a:off x="3408680" y="3102610"/>
            <a:ext cx="1905" cy="3473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7" name="文本框 46"/>
          <p:cNvSpPr txBox="1"/>
          <p:nvPr/>
        </p:nvSpPr>
        <p:spPr>
          <a:xfrm>
            <a:off x="3410585" y="3147695"/>
            <a:ext cx="770890" cy="27559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200">
                <a:latin typeface="Arial" panose="020B0604020202020204" pitchFamily="34" charset="0"/>
                <a:ea typeface="微软雅黑" panose="020B0503020204020204" pitchFamily="34" charset="-122"/>
              </a:rPr>
              <a:t>12V</a:t>
            </a:r>
            <a:r>
              <a:rPr lang="zh-CN" altLang="en-US" sz="1200">
                <a:latin typeface="Arial" panose="020B0604020202020204" pitchFamily="34" charset="0"/>
                <a:ea typeface="微软雅黑" panose="020B0503020204020204" pitchFamily="34" charset="-122"/>
              </a:rPr>
              <a:t>供电</a:t>
            </a:r>
            <a:endParaRPr lang="zh-CN" altLang="en-US" sz="12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129667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现有进展</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a:p>
        </p:txBody>
      </p:sp>
      <p:sp>
        <p:nvSpPr>
          <p:cNvPr id="4" name="文本框 3"/>
          <p:cNvSpPr txBox="1"/>
          <p:nvPr/>
        </p:nvSpPr>
        <p:spPr>
          <a:xfrm>
            <a:off x="1123950" y="4156075"/>
            <a:ext cx="201485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200">
                <a:latin typeface="Arial" panose="020B0604020202020204" pitchFamily="34" charset="0"/>
                <a:ea typeface="微软雅黑" panose="020B0503020204020204" pitchFamily="34" charset="-122"/>
              </a:rPr>
              <a:t>Rviz</a:t>
            </a:r>
            <a:r>
              <a:rPr lang="zh-CN" altLang="en-US" sz="1200">
                <a:latin typeface="Arial" panose="020B0604020202020204" pitchFamily="34" charset="0"/>
                <a:ea typeface="微软雅黑" panose="020B0503020204020204" pitchFamily="34" charset="-122"/>
              </a:rPr>
              <a:t>界面可视化虚拟机械臂</a:t>
            </a:r>
            <a:endParaRPr lang="zh-CN" altLang="en-US" sz="1200">
              <a:latin typeface="Arial" panose="020B0604020202020204" pitchFamily="34" charset="0"/>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4211955" y="1419860"/>
            <a:ext cx="4476115" cy="2301240"/>
          </a:xfrm>
          <a:prstGeom prst="rect">
            <a:avLst/>
          </a:prstGeom>
        </p:spPr>
      </p:pic>
      <p:pic>
        <p:nvPicPr>
          <p:cNvPr id="16" name="图片 15"/>
          <p:cNvPicPr>
            <a:picLocks noChangeAspect="1"/>
          </p:cNvPicPr>
          <p:nvPr/>
        </p:nvPicPr>
        <p:blipFill>
          <a:blip r:embed="rId3"/>
          <a:stretch>
            <a:fillRect/>
          </a:stretch>
        </p:blipFill>
        <p:spPr>
          <a:xfrm>
            <a:off x="539750" y="1419860"/>
            <a:ext cx="3495675" cy="2590800"/>
          </a:xfrm>
          <a:prstGeom prst="rect">
            <a:avLst/>
          </a:prstGeom>
        </p:spPr>
      </p:pic>
      <p:sp>
        <p:nvSpPr>
          <p:cNvPr id="17" name="文本框 16"/>
          <p:cNvSpPr txBox="1"/>
          <p:nvPr/>
        </p:nvSpPr>
        <p:spPr>
          <a:xfrm>
            <a:off x="3780155" y="941070"/>
            <a:ext cx="883920" cy="29908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pitchFamily="34" charset="-122"/>
              </a:rPr>
              <a:t>功能展示</a:t>
            </a:r>
            <a:endParaRPr lang="zh-CN" altLang="en-US" sz="1350">
              <a:latin typeface="Arial" panose="020B0604020202020204" pitchFamily="34" charset="0"/>
              <a:ea typeface="微软雅黑" panose="020B0503020204020204" pitchFamily="34" charset="-122"/>
            </a:endParaRPr>
          </a:p>
        </p:txBody>
      </p:sp>
      <p:sp>
        <p:nvSpPr>
          <p:cNvPr id="18" name="文本框 17"/>
          <p:cNvSpPr txBox="1"/>
          <p:nvPr/>
        </p:nvSpPr>
        <p:spPr>
          <a:xfrm>
            <a:off x="5320030" y="4156075"/>
            <a:ext cx="235902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latin typeface="Arial" panose="020B0604020202020204" pitchFamily="34" charset="0"/>
                <a:ea typeface="微软雅黑" panose="020B0503020204020204" pitchFamily="34" charset="-122"/>
              </a:rPr>
              <a:t>基于</a:t>
            </a:r>
            <a:r>
              <a:rPr lang="en-US" altLang="zh-CN" sz="1200">
                <a:latin typeface="Arial" panose="020B0604020202020204" pitchFamily="34" charset="0"/>
                <a:ea typeface="微软雅黑" panose="020B0503020204020204" pitchFamily="34" charset="-122"/>
              </a:rPr>
              <a:t>RGB</a:t>
            </a:r>
            <a:r>
              <a:rPr lang="zh-CN" altLang="en-US" sz="1200">
                <a:latin typeface="Arial" panose="020B0604020202020204" pitchFamily="34" charset="0"/>
                <a:ea typeface="微软雅黑" panose="020B0503020204020204" pitchFamily="34" charset="-122"/>
              </a:rPr>
              <a:t>图和深度图的抓取检测</a:t>
            </a:r>
            <a:endParaRPr lang="zh-CN" altLang="en-US" sz="12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129667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a:t>
            </a: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方法</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a:p>
        </p:txBody>
      </p:sp>
      <p:sp>
        <p:nvSpPr>
          <p:cNvPr id="2" name="文本框 1"/>
          <p:cNvSpPr txBox="1"/>
          <p:nvPr/>
        </p:nvSpPr>
        <p:spPr>
          <a:xfrm>
            <a:off x="1901190" y="4011930"/>
            <a:ext cx="1424940"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latin typeface="Arial" panose="020B0604020202020204" pitchFamily="34" charset="0"/>
                <a:ea typeface="微软雅黑" panose="020B0503020204020204" pitchFamily="34" charset="-122"/>
              </a:rPr>
              <a:t>关节</a:t>
            </a:r>
            <a:r>
              <a:rPr lang="zh-CN" altLang="en-US" sz="1200">
                <a:latin typeface="Arial" panose="020B0604020202020204" pitchFamily="34" charset="0"/>
                <a:ea typeface="微软雅黑" panose="020B0503020204020204" pitchFamily="34" charset="-122"/>
              </a:rPr>
              <a:t>角度控制框图</a:t>
            </a:r>
            <a:endParaRPr lang="zh-CN" altLang="en-US" sz="1200">
              <a:latin typeface="Arial" panose="020B0604020202020204" pitchFamily="34" charset="0"/>
              <a:ea typeface="微软雅黑" panose="020B0503020204020204" pitchFamily="34" charset="-122"/>
            </a:endParaRPr>
          </a:p>
        </p:txBody>
      </p:sp>
      <p:sp>
        <p:nvSpPr>
          <p:cNvPr id="3" name="矩形 2"/>
          <p:cNvSpPr/>
          <p:nvPr/>
        </p:nvSpPr>
        <p:spPr>
          <a:xfrm>
            <a:off x="1417320" y="2348865"/>
            <a:ext cx="100901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PID</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算法</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a:xfrm>
            <a:off x="709295" y="2318385"/>
            <a:ext cx="360045" cy="360045"/>
          </a:xfrm>
          <a:prstGeom prst="ellips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乘号 6"/>
          <p:cNvSpPr/>
          <p:nvPr/>
        </p:nvSpPr>
        <p:spPr>
          <a:xfrm>
            <a:off x="673100" y="2282825"/>
            <a:ext cx="432435" cy="431800"/>
          </a:xfrm>
          <a:prstGeom prst="mathMultiply">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8" name="文本框 7"/>
              <p:cNvSpPr txBox="1"/>
              <p:nvPr/>
            </p:nvSpPr>
            <p:spPr>
              <a:xfrm>
                <a:off x="306705" y="2223135"/>
                <a:ext cx="366395"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charset="0"/>
                              <a:ea typeface="微软雅黑" panose="020B0503020204020204" pitchFamily="34" charset="-122"/>
                              <a:cs typeface="Cambria Math" panose="02040503050406030204" charset="0"/>
                            </a:rPr>
                          </m:ctrlPr>
                        </m:sSubPr>
                        <m:e>
                          <m:r>
                            <a:rPr lang="en-US" altLang="zh-CN" sz="1200" i="1">
                              <a:latin typeface="Cambria Math" panose="02040503050406030204" charset="0"/>
                              <a:ea typeface="微软雅黑" panose="020B0503020204020204" pitchFamily="34" charset="-122"/>
                              <a:cs typeface="Cambria Math" panose="02040503050406030204" charset="0"/>
                            </a:rPr>
                            <m:t>𝜃</m:t>
                          </m:r>
                        </m:e>
                        <m:sub>
                          <m:r>
                            <a:rPr lang="en-US" altLang="zh-CN" sz="1200" i="1">
                              <a:latin typeface="Cambria Math" panose="02040503050406030204" charset="0"/>
                              <a:ea typeface="微软雅黑" panose="020B0503020204020204" pitchFamily="34" charset="-122"/>
                              <a:cs typeface="Cambria Math" panose="02040503050406030204" charset="0"/>
                            </a:rPr>
                            <m:t>𝑑</m:t>
                          </m:r>
                        </m:sub>
                      </m:sSub>
                    </m:oMath>
                  </m:oMathPara>
                </a14:m>
                <a:endParaRPr lang="en-US" altLang="zh-CN" sz="1200" i="1">
                  <a:latin typeface="Cambria Math" panose="02040503050406030204" charset="0"/>
                  <a:ea typeface="微软雅黑" panose="020B0503020204020204" pitchFamily="34" charset="-122"/>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306705" y="2223135"/>
                <a:ext cx="366395" cy="274320"/>
              </a:xfrm>
              <a:prstGeom prst="rect">
                <a:avLst/>
              </a:prstGeom>
              <a:blipFill rotWithShape="1">
                <a:blip r:embed="rId2"/>
                <a:stretch>
                  <a:fillRect/>
                </a:stretch>
              </a:blipFill>
            </p:spPr>
            <p:txBody>
              <a:bodyPr/>
              <a:lstStyle/>
              <a:p>
                <a:r>
                  <a:rPr lang="zh-CN" altLang="en-US">
                    <a:noFill/>
                  </a:rPr>
                  <a:t> </a:t>
                </a:r>
              </a:p>
            </p:txBody>
          </p:sp>
        </mc:Fallback>
      </mc:AlternateContent>
      <p:cxnSp>
        <p:nvCxnSpPr>
          <p:cNvPr id="9" name="直接箭头连接符 8"/>
          <p:cNvCxnSpPr>
            <a:stCxn id="6" idx="6"/>
            <a:endCxn id="3" idx="1"/>
          </p:cNvCxnSpPr>
          <p:nvPr/>
        </p:nvCxnSpPr>
        <p:spPr>
          <a:xfrm>
            <a:off x="1069340" y="2498725"/>
            <a:ext cx="347980" cy="6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0" name="矩形 9"/>
          <p:cNvSpPr/>
          <p:nvPr/>
        </p:nvSpPr>
        <p:spPr>
          <a:xfrm>
            <a:off x="3433445" y="2348865"/>
            <a:ext cx="957580"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伺服</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电机</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5" name="直接箭头连接符 14"/>
          <p:cNvCxnSpPr>
            <a:stCxn id="10" idx="3"/>
          </p:cNvCxnSpPr>
          <p:nvPr/>
        </p:nvCxnSpPr>
        <p:spPr>
          <a:xfrm>
            <a:off x="4391025" y="2499360"/>
            <a:ext cx="41973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直接箭头连接符 19"/>
          <p:cNvCxnSpPr>
            <a:endCxn id="6" idx="2"/>
          </p:cNvCxnSpPr>
          <p:nvPr/>
        </p:nvCxnSpPr>
        <p:spPr>
          <a:xfrm flipV="1">
            <a:off x="270510" y="2498725"/>
            <a:ext cx="438785" cy="6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矩形 21"/>
          <p:cNvSpPr/>
          <p:nvPr/>
        </p:nvSpPr>
        <p:spPr>
          <a:xfrm>
            <a:off x="2317115" y="1454150"/>
            <a:ext cx="100901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重力</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补偿</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椭圆 23"/>
          <p:cNvSpPr/>
          <p:nvPr/>
        </p:nvSpPr>
        <p:spPr>
          <a:xfrm>
            <a:off x="2642235" y="2318385"/>
            <a:ext cx="360045" cy="360045"/>
          </a:xfrm>
          <a:prstGeom prst="ellips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5" name="乘号 24"/>
          <p:cNvSpPr/>
          <p:nvPr/>
        </p:nvSpPr>
        <p:spPr>
          <a:xfrm>
            <a:off x="2605405" y="2282825"/>
            <a:ext cx="432435" cy="431800"/>
          </a:xfrm>
          <a:prstGeom prst="mathMultiply">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8" name="直接箭头连接符 27"/>
          <p:cNvCxnSpPr>
            <a:stCxn id="22" idx="2"/>
            <a:endCxn id="24" idx="0"/>
          </p:cNvCxnSpPr>
          <p:nvPr/>
        </p:nvCxnSpPr>
        <p:spPr>
          <a:xfrm>
            <a:off x="2821940" y="1754505"/>
            <a:ext cx="635" cy="56388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9" name="直接箭头连接符 28"/>
          <p:cNvCxnSpPr>
            <a:stCxn id="3" idx="3"/>
            <a:endCxn id="24" idx="2"/>
          </p:cNvCxnSpPr>
          <p:nvPr/>
        </p:nvCxnSpPr>
        <p:spPr>
          <a:xfrm flipV="1">
            <a:off x="2426335" y="2498725"/>
            <a:ext cx="215900" cy="6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0" name="直接箭头连接符 29"/>
          <p:cNvCxnSpPr>
            <a:stCxn id="24" idx="6"/>
            <a:endCxn id="10" idx="1"/>
          </p:cNvCxnSpPr>
          <p:nvPr/>
        </p:nvCxnSpPr>
        <p:spPr>
          <a:xfrm>
            <a:off x="3002280" y="2498725"/>
            <a:ext cx="431165" cy="6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1" name="文本框 30"/>
          <p:cNvSpPr txBox="1"/>
          <p:nvPr/>
        </p:nvSpPr>
        <p:spPr>
          <a:xfrm>
            <a:off x="2929255" y="2174240"/>
            <a:ext cx="506730" cy="27432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200">
                <a:latin typeface="Cambria Math" panose="02040503050406030204" charset="0"/>
                <a:ea typeface="微软雅黑" panose="020B0503020204020204" pitchFamily="34" charset="-122"/>
                <a:cs typeface="Cambria Math" panose="02040503050406030204" charset="0"/>
              </a:rPr>
              <a:t>力矩</a:t>
            </a:r>
            <a:endParaRPr lang="zh-CN" altLang="en-US" sz="1200">
              <a:latin typeface="Cambria Math" panose="02040503050406030204" charset="0"/>
              <a:ea typeface="微软雅黑" panose="020B0503020204020204" pitchFamily="34" charset="-122"/>
              <a:cs typeface="Cambria Math" panose="02040503050406030204" charset="0"/>
            </a:endParaRPr>
          </a:p>
        </p:txBody>
      </p:sp>
      <p:sp>
        <p:nvSpPr>
          <p:cNvPr id="32" name="文本框 31"/>
          <p:cNvSpPr txBox="1"/>
          <p:nvPr/>
        </p:nvSpPr>
        <p:spPr>
          <a:xfrm>
            <a:off x="2569210" y="2016760"/>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mc:AlternateContent xmlns:mc="http://schemas.openxmlformats.org/markup-compatibility/2006">
        <mc:Choice xmlns:a14="http://schemas.microsoft.com/office/drawing/2010/main" Requires="a14">
          <p:sp>
            <p:nvSpPr>
              <p:cNvPr id="33" name="文本框 32"/>
              <p:cNvSpPr txBox="1"/>
              <p:nvPr/>
            </p:nvSpPr>
            <p:spPr>
              <a:xfrm>
                <a:off x="4384675" y="2225040"/>
                <a:ext cx="366395"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r>
                        <a:rPr lang="en-US" altLang="zh-CN" sz="1200" i="1">
                          <a:latin typeface="Cambria Math" panose="02040503050406030204" charset="0"/>
                          <a:ea typeface="微软雅黑" panose="020B0503020204020204" pitchFamily="34" charset="-122"/>
                          <a:cs typeface="Cambria Math" panose="02040503050406030204" charset="0"/>
                        </a:rPr>
                        <m:t>𝜃</m:t>
                      </m:r>
                    </m:oMath>
                  </m:oMathPara>
                </a14:m>
                <a:endParaRPr lang="en-US" altLang="zh-CN" sz="1200" i="1">
                  <a:latin typeface="Cambria Math" panose="02040503050406030204" charset="0"/>
                  <a:ea typeface="微软雅黑" panose="020B0503020204020204" pitchFamily="34" charset="-122"/>
                  <a:cs typeface="Cambria Math" panose="02040503050406030204" charset="0"/>
                </a:endParaRPr>
              </a:p>
            </p:txBody>
          </p:sp>
        </mc:Choice>
        <mc:Fallback>
          <p:sp>
            <p:nvSpPr>
              <p:cNvPr id="33" name="文本框 32"/>
              <p:cNvSpPr txBox="1">
                <a:spLocks noRot="1" noChangeAspect="1" noMove="1" noResize="1" noEditPoints="1" noAdjustHandles="1" noChangeArrowheads="1" noChangeShapeType="1" noTextEdit="1"/>
              </p:cNvSpPr>
              <p:nvPr/>
            </p:nvSpPr>
            <p:spPr>
              <a:xfrm>
                <a:off x="4384675" y="2225040"/>
                <a:ext cx="366395" cy="27432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34" name="肘形连接符 33"/>
          <p:cNvCxnSpPr>
            <a:stCxn id="33" idx="2"/>
          </p:cNvCxnSpPr>
          <p:nvPr/>
        </p:nvCxnSpPr>
        <p:spPr>
          <a:xfrm rot="5400000">
            <a:off x="3345815" y="2298065"/>
            <a:ext cx="1021080" cy="1423035"/>
          </a:xfrm>
          <a:prstGeom prst="bentConnector2">
            <a:avLst/>
          </a:prstGeom>
          <a:solidFill>
            <a:schemeClr val="accent1"/>
          </a:solidFill>
          <a:ln w="9525" cap="flat" cmpd="sng" algn="ctr">
            <a:solidFill>
              <a:schemeClr val="tx1"/>
            </a:solidFill>
            <a:prstDash val="solid"/>
            <a:round/>
            <a:headEnd type="none" w="med" len="med"/>
            <a:tailEnd type="arrow" w="med" len="med"/>
          </a:ln>
        </p:spPr>
      </p:cxnSp>
      <p:sp>
        <p:nvSpPr>
          <p:cNvPr id="36" name="矩形 35"/>
          <p:cNvSpPr/>
          <p:nvPr/>
        </p:nvSpPr>
        <p:spPr>
          <a:xfrm>
            <a:off x="2136140" y="3374390"/>
            <a:ext cx="100901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编码器</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肘形连接符 36"/>
          <p:cNvCxnSpPr>
            <a:stCxn id="36" idx="1"/>
            <a:endCxn id="6" idx="4"/>
          </p:cNvCxnSpPr>
          <p:nvPr/>
        </p:nvCxnSpPr>
        <p:spPr>
          <a:xfrm rot="10800000">
            <a:off x="889000" y="2677795"/>
            <a:ext cx="1246505" cy="846455"/>
          </a:xfrm>
          <a:prstGeom prst="bentConnector2">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38" name="文本框 37"/>
              <p:cNvSpPr txBox="1"/>
              <p:nvPr/>
            </p:nvSpPr>
            <p:spPr>
              <a:xfrm>
                <a:off x="591185" y="2677795"/>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r>
                        <a:rPr lang="en-US" altLang="zh-CN" sz="1200">
                          <a:latin typeface="Cambria Math" panose="02040503050406030204" charset="0"/>
                          <a:ea typeface="微软雅黑" panose="020B0503020204020204" pitchFamily="34" charset="-122"/>
                          <a:cs typeface="Cambria Math" panose="02040503050406030204" charset="0"/>
                        </a:rPr>
                        <m:t>−</m:t>
                      </m:r>
                    </m:oMath>
                  </m:oMathPara>
                </a14:m>
                <a:endParaRPr lang="en-US" altLang="zh-CN" sz="1200">
                  <a:latin typeface="Cambria Math" panose="02040503050406030204" charset="0"/>
                  <a:ea typeface="微软雅黑" panose="020B0503020204020204" pitchFamily="34" charset="-122"/>
                  <a:cs typeface="Cambria Math" panose="02040503050406030204"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591185" y="2677795"/>
                <a:ext cx="297180" cy="30162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5182235" y="1028700"/>
                <a:ext cx="3187700" cy="3447415"/>
              </a:xfrm>
              <a:prstGeom prst="rect">
                <a:avLst/>
              </a:prstGeom>
            </p:spPr>
            <p:txBody>
              <a:bodyPr>
                <a:noAutofit/>
                <a:extLst>
                  <a:ext uri="{4A0BC546-FE56-4ADE-93B0-CB8AF2F6F144}">
                    <wpsdc:textFrameExt xmlns:wpsdc="http://www.wps.cn/officeDocument/2022/drawingmlCustomData" type="text"/>
                  </a:ext>
                </a:extLst>
              </a:bodyPr>
              <a:p>
                <a:pPr marL="0" indent="0" algn="ctr" latinLnBrk="0">
                  <a:lnSpc>
                    <a:spcPct val="150000"/>
                  </a:lnSpc>
                </a:pPr>
                <a:r>
                  <a:rPr lang="zh-CN" altLang="en-US" sz="1350">
                    <a:latin typeface="Arial" panose="020B0604020202020204" pitchFamily="34" charset="0"/>
                    <a:ea typeface="微软雅黑" panose="020B0503020204020204" pitchFamily="34" charset="-122"/>
                  </a:rPr>
                  <a:t>牛顿</a:t>
                </a:r>
                <a:r>
                  <a:rPr lang="en-US" altLang="zh-CN" sz="1350">
                    <a:latin typeface="Arial" panose="020B0604020202020204" pitchFamily="34" charset="0"/>
                    <a:ea typeface="微软雅黑" panose="020B0503020204020204" pitchFamily="34" charset="-122"/>
                  </a:rPr>
                  <a:t>-</a:t>
                </a:r>
                <a:r>
                  <a:rPr lang="zh-CN" altLang="en-US" sz="1350">
                    <a:latin typeface="Arial" panose="020B0604020202020204" pitchFamily="34" charset="0"/>
                    <a:ea typeface="微软雅黑" panose="020B0503020204020204" pitchFamily="34" charset="-122"/>
                  </a:rPr>
                  <a:t>欧拉逆动力学</a:t>
                </a:r>
                <a:r>
                  <a:rPr lang="zh-CN" altLang="en-US" sz="1350">
                    <a:latin typeface="Arial" panose="020B0604020202020204" pitchFamily="34" charset="0"/>
                    <a:ea typeface="微软雅黑" panose="020B0503020204020204" pitchFamily="34" charset="-122"/>
                  </a:rPr>
                  <a:t>算法</a:t>
                </a:r>
                <a:endParaRPr lang="zh-CN" altLang="en-US" sz="1350">
                  <a:latin typeface="Arial" panose="020B0604020202020204" pitchFamily="34" charset="0"/>
                  <a:ea typeface="微软雅黑" panose="020B0503020204020204" pitchFamily="34" charset="-122"/>
                </a:endParaRPr>
              </a:p>
              <a:p>
                <a:pPr marL="0" indent="0" algn="l" latinLnBrk="0">
                  <a:lnSpc>
                    <a:spcPct val="150000"/>
                  </a:lnSpc>
                </a:pPr>
                <a:r>
                  <a:rPr lang="en-US" altLang="zh-CN" sz="1350">
                    <a:latin typeface="Arial" panose="020B0604020202020204" pitchFamily="34" charset="0"/>
                    <a:ea typeface="微软雅黑" panose="020B0503020204020204" pitchFamily="34" charset="-122"/>
                  </a:rPr>
                  <a:t>1.</a:t>
                </a:r>
                <a:r>
                  <a:rPr lang="zh-CN" altLang="en-US" sz="1350">
                    <a:latin typeface="Arial" panose="020B0604020202020204" pitchFamily="34" charset="0"/>
                    <a:ea typeface="微软雅黑" panose="020B0503020204020204" pitchFamily="34" charset="-122"/>
                  </a:rPr>
                  <a:t>正向</a:t>
                </a:r>
                <a:r>
                  <a:rPr lang="zh-CN" altLang="en-US" sz="1350">
                    <a:latin typeface="Arial" panose="020B0604020202020204" pitchFamily="34" charset="0"/>
                    <a:ea typeface="微软雅黑" panose="020B0503020204020204" pitchFamily="34" charset="-122"/>
                  </a:rPr>
                  <a:t>迭代</a:t>
                </a:r>
                <a:endParaRPr lang="zh-CN" altLang="en-US" sz="1350">
                  <a:latin typeface="Arial" panose="020B0604020202020204" pitchFamily="34" charset="0"/>
                  <a:ea typeface="微软雅黑" panose="020B0503020204020204" pitchFamily="34" charset="-122"/>
                </a:endParaRPr>
              </a:p>
              <a:p>
                <a:pPr marL="0" indent="0" algn="l" latinLnBrk="0">
                  <a:lnSpc>
                    <a:spcPct val="150000"/>
                  </a:lnSpc>
                </a:pPr>
                <a:r>
                  <a:rPr lang="zh-CN" altLang="en-US" sz="1350">
                    <a:latin typeface="Arial" panose="020B0604020202020204" pitchFamily="34" charset="0"/>
                    <a:ea typeface="微软雅黑" panose="020B0503020204020204" pitchFamily="34" charset="-122"/>
                  </a:rPr>
                  <a:t>给定</a:t>
                </a:r>
                <a14:m>
                  <m:oMath xmlns:m="http://schemas.openxmlformats.org/officeDocument/2006/math">
                    <m:r>
                      <a:rPr lang="en-US" altLang="zh-CN" sz="1350" i="1">
                        <a:latin typeface="Cambria Math" panose="02040503050406030204" charset="0"/>
                        <a:ea typeface="微软雅黑" panose="020B0503020204020204" pitchFamily="34" charset="-122"/>
                        <a:cs typeface="Cambria Math" panose="02040503050406030204" charset="0"/>
                      </a:rPr>
                      <m:t>𝜃</m:t>
                    </m:r>
                    <m:r>
                      <a:rPr lang="zh-CN" altLang="en-US" sz="1350" i="1">
                        <a:latin typeface="Cambria Math" panose="02040503050406030204" charset="0"/>
                        <a:ea typeface="MS Mincho" charset="0"/>
                        <a:cs typeface="Cambria Math" panose="02040503050406030204" charset="0"/>
                      </a:rPr>
                      <m:t>、</m:t>
                    </m:r>
                    <m:acc>
                      <m:accPr>
                        <m:chr m:val="̇"/>
                        <m:ctrlPr>
                          <a:rPr lang="zh-CN" altLang="en-US" sz="1350" i="1">
                            <a:latin typeface="Cambria Math" panose="02040503050406030204" charset="0"/>
                            <a:ea typeface="MS Mincho" charset="0"/>
                            <a:cs typeface="Cambria Math" panose="02040503050406030204" charset="0"/>
                          </a:rPr>
                        </m:ctrlPr>
                      </m:accPr>
                      <m:e>
                        <m:r>
                          <a:rPr lang="en-US" altLang="zh-CN" sz="1350" i="1">
                            <a:latin typeface="Cambria Math" panose="02040503050406030204" charset="0"/>
                            <a:ea typeface="微软雅黑" panose="020B0503020204020204" pitchFamily="34" charset="-122"/>
                            <a:cs typeface="Cambria Math" panose="02040503050406030204" charset="0"/>
                          </a:rPr>
                          <m:t>𝜃</m:t>
                        </m:r>
                      </m:e>
                    </m:acc>
                    <m:r>
                      <a:rPr lang="zh-CN" altLang="en-US" sz="1350" i="1">
                        <a:latin typeface="Cambria Math" panose="02040503050406030204" charset="0"/>
                        <a:ea typeface="MS Mincho" charset="0"/>
                        <a:cs typeface="Cambria Math" panose="02040503050406030204" charset="0"/>
                      </a:rPr>
                      <m:t>、</m:t>
                    </m:r>
                    <m:acc>
                      <m:accPr>
                        <m:chr m:val="̈"/>
                        <m:ctrlPr>
                          <a:rPr lang="zh-CN" altLang="en-US" sz="1350" i="1">
                            <a:latin typeface="Cambria Math" panose="02040503050406030204" charset="0"/>
                            <a:ea typeface="MS Mincho" charset="0"/>
                            <a:cs typeface="Cambria Math" panose="02040503050406030204" charset="0"/>
                          </a:rPr>
                        </m:ctrlPr>
                      </m:accPr>
                      <m:e>
                        <m:r>
                          <a:rPr lang="en-US" altLang="zh-CN" sz="1350" i="1">
                            <a:latin typeface="Cambria Math" panose="02040503050406030204" charset="0"/>
                            <a:ea typeface="微软雅黑" panose="020B0503020204020204" pitchFamily="34" charset="-122"/>
                            <a:cs typeface="Cambria Math" panose="02040503050406030204" charset="0"/>
                          </a:rPr>
                          <m:t>𝜃</m:t>
                        </m:r>
                      </m:e>
                    </m:acc>
                  </m:oMath>
                </a14:m>
                <a:r>
                  <a:rPr lang="zh-CN" altLang="en-US" sz="1350">
                    <a:latin typeface="Arial" panose="020B0604020202020204" pitchFamily="34" charset="0"/>
                    <a:ea typeface="微软雅黑" panose="020B0503020204020204" pitchFamily="34" charset="-122"/>
                  </a:rPr>
                  <a:t>，由</a:t>
                </a:r>
                <a:r>
                  <a:rPr lang="en-US" altLang="zh-CN" sz="1350">
                    <a:latin typeface="Arial" panose="020B0604020202020204" pitchFamily="34" charset="0"/>
                    <a:ea typeface="微软雅黑" panose="020B0503020204020204" pitchFamily="34" charset="-122"/>
                  </a:rPr>
                  <a:t>i=1</a:t>
                </a:r>
                <a:r>
                  <a:rPr lang="zh-CN" altLang="en-US" sz="1350">
                    <a:latin typeface="Arial" panose="020B0604020202020204" pitchFamily="34" charset="0"/>
                    <a:ea typeface="微软雅黑" panose="020B0503020204020204" pitchFamily="34" charset="-122"/>
                  </a:rPr>
                  <a:t>到</a:t>
                </a:r>
                <a:r>
                  <a:rPr lang="en-US" altLang="zh-CN" sz="1350">
                    <a:latin typeface="Arial" panose="020B0604020202020204" pitchFamily="34" charset="0"/>
                    <a:ea typeface="微软雅黑" panose="020B0503020204020204" pitchFamily="34" charset="-122"/>
                  </a:rPr>
                  <a:t>n</a:t>
                </a:r>
                <a:r>
                  <a:rPr lang="zh-CN" altLang="en-US" sz="1350">
                    <a:latin typeface="Arial" panose="020B0604020202020204" pitchFamily="34" charset="0"/>
                    <a:ea typeface="微软雅黑" panose="020B0503020204020204" pitchFamily="34" charset="-122"/>
                  </a:rPr>
                  <a:t>，</a:t>
                </a:r>
                <a:r>
                  <a:rPr lang="zh-CN" altLang="en-US" sz="1350">
                    <a:latin typeface="Arial" panose="020B0604020202020204" pitchFamily="34" charset="0"/>
                    <a:ea typeface="微软雅黑" panose="020B0503020204020204" pitchFamily="34" charset="-122"/>
                  </a:rPr>
                  <a:t>执行</a:t>
                </a:r>
                <a:endParaRPr lang="zh-CN" altLang="en-US" sz="1350">
                  <a:latin typeface="Arial" panose="020B0604020202020204" pitchFamily="34" charset="0"/>
                  <a:ea typeface="微软雅黑" panose="020B0503020204020204" pitchFamily="34" charset="-122"/>
                </a:endParaRPr>
              </a:p>
              <a:p>
                <a:pPr marL="0" indent="0" algn="l" latinLnBrk="0">
                  <a:lnSpc>
                    <a:spcPct val="150000"/>
                  </a:lnSpc>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𝑇</m:t>
                          </m:r>
                        </m:e>
                        <m:sub>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1</m:t>
                          </m:r>
                        </m:sub>
                      </m:sSub>
                      <m:r>
                        <a:rPr lang="en-US" altLang="zh-CN" sz="1350" i="1">
                          <a:latin typeface="Cambria Math" panose="02040503050406030204" charset="0"/>
                          <a:ea typeface="微软雅黑" panose="020B0503020204020204" pitchFamily="34" charset="-122"/>
                          <a:cs typeface="Cambria Math" panose="02040503050406030204" charset="0"/>
                        </a:rPr>
                        <m:t>=</m:t>
                      </m:r>
                      <m:sSup>
                        <m:sSupPr>
                          <m:ctrlPr>
                            <a:rPr lang="en-US" altLang="zh-CN" sz="1350" i="1">
                              <a:latin typeface="Cambria Math" panose="02040503050406030204" charset="0"/>
                              <a:ea typeface="微软雅黑" panose="020B0503020204020204" pitchFamily="34" charset="-122"/>
                              <a:cs typeface="Cambria Math" panose="02040503050406030204" charset="0"/>
                            </a:rPr>
                          </m:ctrlPr>
                        </m:sSupPr>
                        <m:e>
                          <m:r>
                            <a:rPr lang="en-US" altLang="zh-CN" sz="1350" i="1">
                              <a:latin typeface="Cambria Math" panose="02040503050406030204" charset="0"/>
                              <a:ea typeface="微软雅黑" panose="020B0503020204020204" pitchFamily="34" charset="-122"/>
                              <a:cs typeface="Cambria Math" panose="02040503050406030204" charset="0"/>
                            </a:rPr>
                            <m:t>𝑒</m:t>
                          </m:r>
                        </m:e>
                        <m:sup>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𝐴</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𝜃</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sup>
                      </m:sSup>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𝑀</m:t>
                          </m:r>
                        </m:e>
                        <m:sub>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1</m:t>
                          </m:r>
                        </m:sub>
                      </m:sSub>
                    </m:oMath>
                  </m:oMathPara>
                </a14:m>
                <a:endParaRPr lang="en-US" altLang="zh-CN" sz="1350" i="1">
                  <a:latin typeface="Cambria Math" panose="02040503050406030204" charset="0"/>
                  <a:ea typeface="微软雅黑" panose="020B0503020204020204" pitchFamily="34" charset="-122"/>
                  <a:cs typeface="Cambria Math" panose="02040503050406030204" charset="0"/>
                </a:endParaRPr>
              </a:p>
              <a:p>
                <a:pPr marL="0" indent="0" algn="l" latinLnBrk="0">
                  <a:lnSpc>
                    <a:spcPct val="150000"/>
                  </a:lnSpc>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𝑉</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𝐴𝑑</m:t>
                          </m:r>
                        </m:e>
                        <m:sub>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𝑇</m:t>
                              </m:r>
                            </m:e>
                            <m:sub>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1</m:t>
                              </m:r>
                            </m:sub>
                          </m:sSub>
                        </m:sub>
                      </m:sSub>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𝑉</m:t>
                          </m:r>
                        </m:e>
                        <m:sub>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1</m:t>
                          </m:r>
                        </m:sub>
                      </m:sSub>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𝐴</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𝜃</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e>
                      </m:acc>
                    </m:oMath>
                  </m:oMathPara>
                </a14:m>
                <a:endParaRPr lang="en-US" altLang="zh-CN" sz="1350" i="1">
                  <a:latin typeface="Cambria Math" panose="02040503050406030204" charset="0"/>
                  <a:ea typeface="微软雅黑" panose="020B0503020204020204" pitchFamily="34" charset="-122"/>
                  <a:cs typeface="Cambria Math" panose="02040503050406030204" charset="0"/>
                </a:endParaRPr>
              </a:p>
              <a:p>
                <a:pPr marL="0" indent="0" algn="l" latinLnBrk="0">
                  <a:lnSpc>
                    <a:spcPct val="150000"/>
                  </a:lnSpc>
                </a:pPr>
                <a14:m>
                  <m:oMathPara xmlns:m="http://schemas.openxmlformats.org/officeDocument/2006/math">
                    <m:oMathParaPr>
                      <m:jc m:val="centerGroup"/>
                    </m:oMathParaPr>
                    <m:oMath xmlns:m="http://schemas.openxmlformats.org/officeDocument/2006/math">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𝑉</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e>
                      </m:acc>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𝐴𝑑</m:t>
                          </m:r>
                        </m:e>
                        <m:sub>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𝑇</m:t>
                              </m:r>
                            </m:e>
                            <m:sub>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1</m:t>
                              </m:r>
                            </m:sub>
                          </m:sSub>
                        </m:sub>
                      </m:sSub>
                      <m:r>
                        <a:rPr lang="en-US" altLang="zh-CN" sz="1350" i="1">
                          <a:latin typeface="Cambria Math" panose="02040503050406030204" charset="0"/>
                          <a:ea typeface="微软雅黑" panose="020B0503020204020204" pitchFamily="34" charset="-122"/>
                          <a:cs typeface="Cambria Math" panose="02040503050406030204" charset="0"/>
                        </a:rPr>
                        <m:t>(</m:t>
                      </m:r>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𝑉</m:t>
                              </m:r>
                            </m:e>
                            <m:sub>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1</m:t>
                              </m:r>
                            </m:sub>
                          </m:sSub>
                        </m:e>
                      </m:acc>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𝑎𝑑</m:t>
                          </m:r>
                        </m:e>
                        <m:sub>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𝑉</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sub>
                      </m:sSub>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𝐴</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r>
                        <a:rPr lang="en-US" altLang="zh-CN" sz="1350" i="1">
                          <a:latin typeface="Cambria Math" panose="02040503050406030204" charset="0"/>
                          <a:ea typeface="微软雅黑" panose="020B0503020204020204" pitchFamily="34" charset="-122"/>
                          <a:cs typeface="Cambria Math" panose="02040503050406030204" charset="0"/>
                        </a:rPr>
                        <m:t>)</m:t>
                      </m:r>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𝜃</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e>
                      </m:acc>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𝐴</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𝜃</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e>
                      </m:acc>
                    </m:oMath>
                  </m:oMathPara>
                </a14:m>
                <a:endParaRPr lang="en-US" altLang="zh-CN" sz="1350" i="1">
                  <a:latin typeface="Cambria Math" panose="02040503050406030204" charset="0"/>
                  <a:ea typeface="微软雅黑" panose="020B0503020204020204" pitchFamily="34" charset="-122"/>
                  <a:cs typeface="Cambria Math" panose="02040503050406030204" charset="0"/>
                </a:endParaRPr>
              </a:p>
              <a:p>
                <a:pPr marL="0" indent="0" algn="l" latinLnBrk="0">
                  <a:lnSpc>
                    <a:spcPct val="150000"/>
                  </a:lnSpc>
                </a:pPr>
                <a:r>
                  <a:rPr lang="en-US" altLang="zh-CN" sz="1350">
                    <a:ea typeface="微软雅黑" panose="020B0503020204020204" pitchFamily="34" charset="-122"/>
                    <a:sym typeface="+mn-ea"/>
                  </a:rPr>
                  <a:t>2.</a:t>
                </a:r>
                <a:r>
                  <a:rPr lang="zh-CN" altLang="en-US" sz="1350">
                    <a:ea typeface="微软雅黑" panose="020B0503020204020204" pitchFamily="34" charset="-122"/>
                    <a:sym typeface="+mn-ea"/>
                  </a:rPr>
                  <a:t>反向迭代</a:t>
                </a:r>
                <a:endParaRPr lang="zh-CN" altLang="en-US" sz="1350">
                  <a:latin typeface="Arial" panose="020B0604020202020204" pitchFamily="34" charset="0"/>
                  <a:ea typeface="微软雅黑" panose="020B0503020204020204" pitchFamily="34" charset="-122"/>
                </a:endParaRPr>
              </a:p>
              <a:p>
                <a:pPr marL="0" indent="0" algn="l" latinLnBrk="0">
                  <a:lnSpc>
                    <a:spcPct val="150000"/>
                  </a:lnSpc>
                </a:pPr>
                <a:r>
                  <a:rPr lang="zh-CN" altLang="en-US" sz="1350">
                    <a:latin typeface="Arial" panose="020B0604020202020204" pitchFamily="34" charset="0"/>
                    <a:ea typeface="微软雅黑" panose="020B0503020204020204" pitchFamily="34" charset="-122"/>
                  </a:rPr>
                  <a:t>由</a:t>
                </a:r>
                <a:r>
                  <a:rPr lang="en-US" altLang="zh-CN" sz="1350">
                    <a:latin typeface="Arial" panose="020B0604020202020204" pitchFamily="34" charset="0"/>
                    <a:ea typeface="微软雅黑" panose="020B0503020204020204" pitchFamily="34" charset="-122"/>
                  </a:rPr>
                  <a:t>i=n</a:t>
                </a:r>
                <a:r>
                  <a:rPr lang="zh-CN" altLang="en-US" sz="1350">
                    <a:latin typeface="Arial" panose="020B0604020202020204" pitchFamily="34" charset="0"/>
                    <a:ea typeface="微软雅黑" panose="020B0503020204020204" pitchFamily="34" charset="-122"/>
                  </a:rPr>
                  <a:t>到</a:t>
                </a:r>
                <a:r>
                  <a:rPr lang="en-US" altLang="zh-CN" sz="1350">
                    <a:latin typeface="Arial" panose="020B0604020202020204" pitchFamily="34" charset="0"/>
                    <a:ea typeface="微软雅黑" panose="020B0503020204020204" pitchFamily="34" charset="-122"/>
                  </a:rPr>
                  <a:t>1</a:t>
                </a:r>
                <a:r>
                  <a:rPr lang="zh-CN" altLang="en-US" sz="1350">
                    <a:latin typeface="Arial" panose="020B0604020202020204" pitchFamily="34" charset="0"/>
                    <a:ea typeface="微软雅黑" panose="020B0503020204020204" pitchFamily="34" charset="-122"/>
                  </a:rPr>
                  <a:t>，</a:t>
                </a:r>
                <a:r>
                  <a:rPr lang="zh-CN" altLang="en-US" sz="1350">
                    <a:latin typeface="Arial" panose="020B0604020202020204" pitchFamily="34" charset="0"/>
                    <a:ea typeface="微软雅黑" panose="020B0503020204020204" pitchFamily="34" charset="-122"/>
                  </a:rPr>
                  <a:t>执行</a:t>
                </a:r>
                <a:endParaRPr lang="zh-CN" altLang="en-US" sz="1350">
                  <a:latin typeface="Arial" panose="020B0604020202020204" pitchFamily="34" charset="0"/>
                  <a:ea typeface="微软雅黑" panose="020B0503020204020204" pitchFamily="34" charset="-122"/>
                </a:endParaRPr>
              </a:p>
              <a:p>
                <a:pPr marL="0" indent="0" algn="l" latinLnBrk="0">
                  <a:lnSpc>
                    <a:spcPct val="150000"/>
                  </a:lnSpc>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𝐹</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r>
                        <a:rPr lang="en-US" altLang="zh-CN" sz="1350" i="1">
                          <a:latin typeface="Cambria Math" panose="02040503050406030204" charset="0"/>
                          <a:ea typeface="微软雅黑" panose="020B0503020204020204" pitchFamily="34" charset="-122"/>
                          <a:cs typeface="Cambria Math" panose="02040503050406030204" charset="0"/>
                        </a:rPr>
                        <m:t>=</m:t>
                      </m:r>
                      <m:sSubSup>
                        <m:sSubSupPr>
                          <m:ctrlPr>
                            <a:rPr lang="en-US" altLang="zh-CN" sz="1350" i="1">
                              <a:latin typeface="Cambria Math" panose="02040503050406030204" charset="0"/>
                              <a:ea typeface="微软雅黑" panose="020B0503020204020204" pitchFamily="34" charset="-122"/>
                              <a:cs typeface="Cambria Math" panose="02040503050406030204" charset="0"/>
                            </a:rPr>
                          </m:ctrlPr>
                        </m:sSubSupPr>
                        <m:e>
                          <m:r>
                            <a:rPr lang="en-US" altLang="zh-CN" sz="1350" i="1">
                              <a:latin typeface="Cambria Math" panose="02040503050406030204" charset="0"/>
                              <a:ea typeface="微软雅黑" panose="020B0503020204020204" pitchFamily="34" charset="-122"/>
                              <a:cs typeface="Cambria Math" panose="02040503050406030204" charset="0"/>
                            </a:rPr>
                            <m:t>𝐴𝑑</m:t>
                          </m:r>
                        </m:e>
                        <m:sub>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𝑇</m:t>
                              </m:r>
                            </m:e>
                            <m:sub>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1</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𝑖</m:t>
                              </m:r>
                            </m:sub>
                          </m:sSub>
                        </m:sub>
                        <m:sup>
                          <m:r>
                            <a:rPr lang="en-US" altLang="zh-CN" sz="1350" i="1">
                              <a:latin typeface="Cambria Math" panose="02040503050406030204" charset="0"/>
                              <a:ea typeface="微软雅黑" panose="020B0503020204020204" pitchFamily="34" charset="-122"/>
                              <a:cs typeface="Cambria Math" panose="02040503050406030204" charset="0"/>
                            </a:rPr>
                            <m:t>𝑇</m:t>
                          </m:r>
                        </m:sup>
                      </m:sSubSup>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𝐹</m:t>
                          </m:r>
                        </m:e>
                        <m:sub>
                          <m:r>
                            <a:rPr lang="en-US" altLang="zh-CN" sz="1350" i="1">
                              <a:latin typeface="Cambria Math" panose="02040503050406030204" charset="0"/>
                              <a:ea typeface="微软雅黑" panose="020B0503020204020204" pitchFamily="34" charset="-122"/>
                              <a:cs typeface="Cambria Math" panose="02040503050406030204" charset="0"/>
                            </a:rPr>
                            <m:t>𝑖</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1</m:t>
                          </m:r>
                        </m:sub>
                      </m:sSub>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𝜚</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𝑉</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e>
                      </m:acc>
                      <m:r>
                        <a:rPr lang="en-US" altLang="zh-CN" sz="1350" i="1">
                          <a:latin typeface="Cambria Math" panose="02040503050406030204" charset="0"/>
                          <a:ea typeface="微软雅黑" panose="020B0503020204020204" pitchFamily="34" charset="-122"/>
                          <a:cs typeface="Cambria Math" panose="02040503050406030204" charset="0"/>
                        </a:rPr>
                        <m:t>−</m:t>
                      </m:r>
                      <m:sSubSup>
                        <m:sSubSupPr>
                          <m:ctrlPr>
                            <a:rPr lang="en-US" altLang="zh-CN" sz="1350" i="1">
                              <a:latin typeface="Cambria Math" panose="02040503050406030204" charset="0"/>
                              <a:ea typeface="微软雅黑" panose="020B0503020204020204" pitchFamily="34" charset="-122"/>
                              <a:cs typeface="Cambria Math" panose="02040503050406030204" charset="0"/>
                            </a:rPr>
                          </m:ctrlPr>
                        </m:sSubSupPr>
                        <m:e>
                          <m:r>
                            <a:rPr lang="en-US" altLang="zh-CN" sz="1350" i="1">
                              <a:latin typeface="Cambria Math" panose="02040503050406030204" charset="0"/>
                              <a:ea typeface="微软雅黑" panose="020B0503020204020204" pitchFamily="34" charset="-122"/>
                              <a:cs typeface="Cambria Math" panose="02040503050406030204" charset="0"/>
                            </a:rPr>
                            <m:t>𝑎𝑑</m:t>
                          </m:r>
                        </m:e>
                        <m:sub>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𝑉</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sub>
                        <m:sup>
                          <m:r>
                            <a:rPr lang="en-US" altLang="zh-CN" sz="1350" i="1">
                              <a:latin typeface="Cambria Math" panose="02040503050406030204" charset="0"/>
                              <a:ea typeface="微软雅黑" panose="020B0503020204020204" pitchFamily="34" charset="-122"/>
                              <a:cs typeface="Cambria Math" panose="02040503050406030204" charset="0"/>
                            </a:rPr>
                            <m:t>𝑇</m:t>
                          </m:r>
                        </m:sup>
                      </m:sSubSup>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𝜚</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𝑉</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e>
                      </m:acc>
                      <m:r>
                        <a:rPr lang="en-US" altLang="zh-CN" sz="1350" i="1">
                          <a:latin typeface="Cambria Math" panose="02040503050406030204" charset="0"/>
                          <a:ea typeface="微软雅黑" panose="020B0503020204020204" pitchFamily="34" charset="-122"/>
                          <a:cs typeface="Cambria Math" panose="02040503050406030204" charset="0"/>
                        </a:rPr>
                        <m:t>)</m:t>
                      </m:r>
                    </m:oMath>
                  </m:oMathPara>
                </a14:m>
                <a:endParaRPr lang="en-US" altLang="zh-CN" sz="1350" i="1">
                  <a:latin typeface="Cambria Math" panose="02040503050406030204" charset="0"/>
                  <a:ea typeface="微软雅黑" panose="020B0503020204020204" pitchFamily="34" charset="-122"/>
                  <a:cs typeface="Cambria Math" panose="02040503050406030204" charset="0"/>
                </a:endParaRPr>
              </a:p>
              <a:p>
                <a:pPr marL="0" indent="0" algn="l" latinLnBrk="0">
                  <a:lnSpc>
                    <a:spcPct val="150000"/>
                  </a:lnSpc>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𝜏</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r>
                        <a:rPr lang="en-US" altLang="zh-CN" sz="1350" i="1">
                          <a:latin typeface="Cambria Math" panose="02040503050406030204" charset="0"/>
                          <a:ea typeface="微软雅黑" panose="020B0503020204020204" pitchFamily="34" charset="-122"/>
                          <a:cs typeface="Cambria Math" panose="02040503050406030204" charset="0"/>
                        </a:rPr>
                        <m:t>=</m:t>
                      </m:r>
                      <m:sSubSup>
                        <m:sSubSupPr>
                          <m:ctrlPr>
                            <a:rPr lang="en-US" altLang="zh-CN" sz="1350" i="1">
                              <a:latin typeface="Cambria Math" panose="02040503050406030204" charset="0"/>
                              <a:ea typeface="微软雅黑" panose="020B0503020204020204" pitchFamily="34" charset="-122"/>
                              <a:cs typeface="Cambria Math" panose="02040503050406030204" charset="0"/>
                            </a:rPr>
                          </m:ctrlPr>
                        </m:sSubSupPr>
                        <m:e>
                          <m:r>
                            <a:rPr lang="en-US" altLang="zh-CN" sz="1350" i="1">
                              <a:latin typeface="Cambria Math" panose="02040503050406030204" charset="0"/>
                              <a:ea typeface="微软雅黑" panose="020B0503020204020204" pitchFamily="34" charset="-122"/>
                              <a:cs typeface="Cambria Math" panose="02040503050406030204" charset="0"/>
                            </a:rPr>
                            <m:t>𝐹</m:t>
                          </m:r>
                        </m:e>
                        <m:sub>
                          <m:r>
                            <a:rPr lang="en-US" altLang="zh-CN" sz="1350" i="1">
                              <a:latin typeface="Cambria Math" panose="02040503050406030204" charset="0"/>
                              <a:ea typeface="微软雅黑" panose="020B0503020204020204" pitchFamily="34" charset="-122"/>
                              <a:cs typeface="Cambria Math" panose="02040503050406030204" charset="0"/>
                            </a:rPr>
                            <m:t>𝑖</m:t>
                          </m:r>
                        </m:sub>
                        <m:sup>
                          <m:r>
                            <a:rPr lang="en-US" altLang="zh-CN" sz="1350" i="1">
                              <a:latin typeface="Cambria Math" panose="02040503050406030204" charset="0"/>
                              <a:ea typeface="微软雅黑" panose="020B0503020204020204" pitchFamily="34" charset="-122"/>
                              <a:cs typeface="Cambria Math" panose="02040503050406030204" charset="0"/>
                            </a:rPr>
                            <m:t>𝑇</m:t>
                          </m:r>
                        </m:sup>
                      </m:sSubSup>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𝐴</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oMath>
                  </m:oMathPara>
                </a14:m>
                <a:endParaRPr lang="zh-CN" altLang="en-US" sz="1350">
                  <a:latin typeface="Arial" panose="020B0604020202020204" pitchFamily="34" charset="0"/>
                  <a:ea typeface="微软雅黑" panose="020B0503020204020204" pitchFamily="34" charset="-122"/>
                </a:endParaRPr>
              </a:p>
            </p:txBody>
          </p:sp>
        </mc:Choice>
        <mc:Fallback>
          <p:sp>
            <p:nvSpPr>
              <p:cNvPr id="39" name="文本框 38"/>
              <p:cNvSpPr txBox="1">
                <a:spLocks noRot="1" noChangeAspect="1" noMove="1" noResize="1" noEditPoints="1" noAdjustHandles="1" noChangeArrowheads="1" noChangeShapeType="1" noTextEdit="1"/>
              </p:cNvSpPr>
              <p:nvPr/>
            </p:nvSpPr>
            <p:spPr>
              <a:xfrm>
                <a:off x="5182235" y="1028700"/>
                <a:ext cx="3187700" cy="3447415"/>
              </a:xfrm>
              <a:prstGeom prst="rect">
                <a:avLst/>
              </a:prstGeom>
              <a:blipFill rotWithShape="1">
                <a:blip r:embed="rId5"/>
                <a:stretch>
                  <a:fillRect/>
                </a:stretch>
              </a:blipFill>
            </p:spPr>
            <p:txBody>
              <a:bodyPr/>
              <a:lstStyle/>
              <a:p>
                <a:r>
                  <a:rPr lang="zh-CN" altLang="en-US">
                    <a:noFill/>
                  </a:rPr>
                  <a:t> </a:t>
                </a:r>
              </a:p>
            </p:txBody>
          </p:sp>
        </mc:Fallback>
      </mc:AlternateContent>
      <p:sp>
        <p:nvSpPr>
          <p:cNvPr id="41" name="文本框 40"/>
          <p:cNvSpPr txBox="1"/>
          <p:nvPr/>
        </p:nvSpPr>
        <p:spPr>
          <a:xfrm>
            <a:off x="3797935" y="846455"/>
            <a:ext cx="1605915" cy="29908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pitchFamily="34" charset="-122"/>
              </a:rPr>
              <a:t>关节角度控制</a:t>
            </a:r>
            <a:r>
              <a:rPr lang="zh-CN" altLang="en-US" sz="1350">
                <a:latin typeface="Arial" panose="020B0604020202020204" pitchFamily="34" charset="0"/>
                <a:ea typeface="微软雅黑" panose="020B0503020204020204" pitchFamily="34" charset="-122"/>
              </a:rPr>
              <a:t>方法</a:t>
            </a:r>
            <a:endParaRPr lang="zh-CN" altLang="en-US" sz="1350">
              <a:latin typeface="Arial" panose="020B0604020202020204" pitchFamily="34" charset="0"/>
              <a:ea typeface="微软雅黑" panose="020B0503020204020204" pitchFamily="34" charset="-122"/>
            </a:endParaRPr>
          </a:p>
        </p:txBody>
      </p:sp>
      <p:sp>
        <p:nvSpPr>
          <p:cNvPr id="43" name="文本框 42"/>
          <p:cNvSpPr txBox="1"/>
          <p:nvPr/>
        </p:nvSpPr>
        <p:spPr>
          <a:xfrm>
            <a:off x="544195" y="2174240"/>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p:sp>
        <p:nvSpPr>
          <p:cNvPr id="44" name="文本框 43"/>
          <p:cNvSpPr txBox="1"/>
          <p:nvPr/>
        </p:nvSpPr>
        <p:spPr>
          <a:xfrm>
            <a:off x="2379980" y="2225040"/>
            <a:ext cx="297180" cy="29527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129667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a:t>
            </a: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方法</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a:p>
        </p:txBody>
      </p:sp>
      <p:pic>
        <p:nvPicPr>
          <p:cNvPr id="4" name="图片 3"/>
          <p:cNvPicPr>
            <a:picLocks noChangeAspect="1"/>
          </p:cNvPicPr>
          <p:nvPr/>
        </p:nvPicPr>
        <p:blipFill>
          <a:blip r:embed="rId2"/>
          <a:stretch>
            <a:fillRect/>
          </a:stretch>
        </p:blipFill>
        <p:spPr>
          <a:xfrm>
            <a:off x="6012180" y="1028700"/>
            <a:ext cx="1990090" cy="3908425"/>
          </a:xfrm>
          <a:prstGeom prst="rect">
            <a:avLst/>
          </a:prstGeom>
        </p:spPr>
      </p:pic>
      <p:sp>
        <p:nvSpPr>
          <p:cNvPr id="5" name="文本框 4"/>
          <p:cNvSpPr txBox="1"/>
          <p:nvPr/>
        </p:nvSpPr>
        <p:spPr>
          <a:xfrm>
            <a:off x="1043940" y="1131570"/>
            <a:ext cx="4171950" cy="3830955"/>
          </a:xfrm>
          <a:prstGeom prst="rect">
            <a:avLst/>
          </a:prstGeom>
        </p:spPr>
        <p:txBody>
          <a:bodyPr wrap="square">
            <a:spAutoFit/>
            <a:extLst>
              <a:ext uri="{4A0BC546-FE56-4ADE-93B0-CB8AF2F6F144}">
                <wpsdc:textFrameExt xmlns:wpsdc="http://www.wps.cn/officeDocument/2022/drawingmlCustomData" type="text"/>
              </a:ext>
            </a:extLst>
          </a:bodyPr>
          <a:p>
            <a:pPr marL="0" indent="0" algn="l" latinLnBrk="0">
              <a:lnSpc>
                <a:spcPct val="150000"/>
              </a:lnSpc>
            </a:pPr>
            <a:r>
              <a:rPr lang="en-US" altLang="zh-CN" sz="1350">
                <a:latin typeface="Arial" panose="020B0604020202020204" pitchFamily="34" charset="0"/>
                <a:ea typeface="微软雅黑" panose="020B0503020204020204" pitchFamily="34" charset="-122"/>
              </a:rPr>
              <a:t>       </a:t>
            </a:r>
            <a:r>
              <a:rPr lang="zh-CN" altLang="en-US" sz="1350">
                <a:latin typeface="Arial" panose="020B0604020202020204" pitchFamily="34" charset="0"/>
                <a:ea typeface="微软雅黑" panose="020B0503020204020204" pitchFamily="34" charset="-122"/>
              </a:rPr>
              <a:t>首先通过双目相机获取RGB图像及相应的深度图像，对其进行裁剪、调整大小和规范化等预处理操作，得到224×224大小的n通道输入图像，然后将其传递进入抓取检测网络。</a:t>
            </a:r>
            <a:r>
              <a:rPr lang="zh-CN" altLang="en-US" sz="1350">
                <a:ea typeface="微软雅黑" panose="020B0503020204020204" pitchFamily="34" charset="-122"/>
                <a:sym typeface="+mn-ea"/>
              </a:rPr>
              <a:t>抓取检测</a:t>
            </a:r>
            <a:r>
              <a:rPr lang="zh-CN" altLang="en-US" sz="1350">
                <a:latin typeface="Arial" panose="020B0604020202020204" pitchFamily="34" charset="0"/>
                <a:ea typeface="微软雅黑" panose="020B0503020204020204" pitchFamily="34" charset="-122"/>
              </a:rPr>
              <a:t>网络要由主干网络MobileNetV2和上采样模块Upsample组成，对于输入的n通道图像模式没有限制；无论是仅输入RGB图像还是仅输入深度图像或者两者同时输入，都能进行抓取检测。预处理后的输入图像进入</a:t>
            </a:r>
            <a:r>
              <a:rPr lang="zh-CN" altLang="en-US" sz="1350">
                <a:ea typeface="微软雅黑" panose="020B0503020204020204" pitchFamily="34" charset="-122"/>
                <a:sym typeface="+mn-ea"/>
              </a:rPr>
              <a:t>抓取检测网络</a:t>
            </a:r>
            <a:r>
              <a:rPr lang="zh-CN" altLang="en-US" sz="1350">
                <a:latin typeface="Arial" panose="020B0604020202020204" pitchFamily="34" charset="0"/>
                <a:ea typeface="微软雅黑" panose="020B0503020204020204" pitchFamily="34" charset="-122"/>
              </a:rPr>
              <a:t>后，先由MobileNetV2进行特征提取，然后进入Upsample上采样模块生成热力图，分别得到抓取质量分数、抓取角度和抓取宽度。最后，通过对这三幅热力图进行后处理，即可预测出目标物体的抓取位姿。</a:t>
            </a:r>
            <a:endParaRPr lang="zh-CN" altLang="en-US" sz="1350">
              <a:latin typeface="Arial" panose="020B0604020202020204" pitchFamily="34" charset="0"/>
              <a:ea typeface="微软雅黑" panose="020B0503020204020204" pitchFamily="34" charset="-122"/>
            </a:endParaRPr>
          </a:p>
        </p:txBody>
      </p:sp>
      <p:sp>
        <p:nvSpPr>
          <p:cNvPr id="11" name="文本框 10"/>
          <p:cNvSpPr txBox="1"/>
          <p:nvPr/>
        </p:nvSpPr>
        <p:spPr>
          <a:xfrm>
            <a:off x="2136140" y="832485"/>
            <a:ext cx="1850390" cy="29908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350">
                <a:latin typeface="Arial" panose="020B0604020202020204" pitchFamily="34" charset="0"/>
                <a:ea typeface="微软雅黑" panose="020B0503020204020204" pitchFamily="34" charset="-122"/>
              </a:rPr>
              <a:t>GRCNN</a:t>
            </a:r>
            <a:r>
              <a:rPr lang="zh-CN" altLang="en-US" sz="1350">
                <a:latin typeface="Arial" panose="020B0604020202020204" pitchFamily="34" charset="0"/>
                <a:ea typeface="微软雅黑" panose="020B0503020204020204" pitchFamily="34" charset="-122"/>
              </a:rPr>
              <a:t>抓取检测</a:t>
            </a:r>
            <a:r>
              <a:rPr lang="zh-CN" altLang="en-US" sz="1350">
                <a:latin typeface="Arial" panose="020B0604020202020204" pitchFamily="34" charset="0"/>
                <a:ea typeface="微软雅黑" panose="020B0503020204020204" pitchFamily="34" charset="-122"/>
              </a:rPr>
              <a:t>方法</a:t>
            </a:r>
            <a:endParaRPr lang="zh-CN" altLang="en-US" sz="135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1590675"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分析与</a:t>
            </a: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思考</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6</a:t>
            </a:r>
            <a:endParaRPr lang="zh-CN" altLang="en-US"/>
          </a:p>
        </p:txBody>
      </p:sp>
      <p:sp>
        <p:nvSpPr>
          <p:cNvPr id="2" name="文本框 1"/>
          <p:cNvSpPr txBox="1"/>
          <p:nvPr/>
        </p:nvSpPr>
        <p:spPr>
          <a:xfrm>
            <a:off x="3347720" y="977900"/>
            <a:ext cx="2174875" cy="29908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pitchFamily="34" charset="-122"/>
              </a:rPr>
              <a:t>前馈加反馈线性化</a:t>
            </a:r>
            <a:r>
              <a:rPr lang="zh-CN" altLang="en-US" sz="1350">
                <a:latin typeface="Arial" panose="020B0604020202020204" pitchFamily="34" charset="0"/>
                <a:ea typeface="微软雅黑" panose="020B0503020204020204" pitchFamily="34" charset="-122"/>
              </a:rPr>
              <a:t>控制器</a:t>
            </a:r>
            <a:endParaRPr lang="zh-CN" altLang="en-US" sz="1350">
              <a:latin typeface="Arial" panose="020B0604020202020204" pitchFamily="34" charset="0"/>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2411730" y="1347470"/>
                <a:ext cx="4201160" cy="485775"/>
              </a:xfrm>
              <a:prstGeom prst="rect">
                <a:avLst/>
              </a:prstGeom>
            </p:spPr>
            <p:txBody>
              <a:bodyPr wrap="square">
                <a:sp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r>
                        <a:rPr lang="en-US" altLang="zh-CN" sz="1350" i="1">
                          <a:latin typeface="Cambria Math" panose="02040503050406030204" charset="0"/>
                          <a:ea typeface="微软雅黑" panose="020B0503020204020204" pitchFamily="34" charset="-122"/>
                          <a:cs typeface="Cambria Math" panose="02040503050406030204" charset="0"/>
                        </a:rPr>
                        <m:t>𝜏</m:t>
                      </m:r>
                      <m:r>
                        <a:rPr lang="en-US" altLang="zh-CN" sz="1350" i="1">
                          <a:latin typeface="Cambria Math" panose="02040503050406030204" charset="0"/>
                          <a:ea typeface="微软雅黑" panose="020B0503020204020204" pitchFamily="34" charset="-122"/>
                          <a:cs typeface="Cambria Math" panose="02040503050406030204" charset="0"/>
                        </a:rPr>
                        <m:t>=</m:t>
                      </m:r>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r>
                            <a:rPr lang="en-US" altLang="zh-CN" sz="1350" i="1">
                              <a:latin typeface="Cambria Math" panose="02040503050406030204" charset="0"/>
                              <a:ea typeface="微软雅黑" panose="020B0503020204020204" pitchFamily="34" charset="-122"/>
                              <a:cs typeface="Cambria Math" panose="02040503050406030204" charset="0"/>
                            </a:rPr>
                            <m:t>𝑀</m:t>
                          </m:r>
                        </m:e>
                      </m:acc>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𝜃</m:t>
                      </m:r>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r>
                                <a:rPr lang="en-US" altLang="zh-CN" sz="1350" i="1">
                                  <a:latin typeface="Cambria Math" panose="02040503050406030204" charset="0"/>
                                  <a:ea typeface="微软雅黑" panose="020B0503020204020204" pitchFamily="34" charset="-122"/>
                                  <a:cs typeface="Cambria Math" panose="02040503050406030204" charset="0"/>
                                </a:rPr>
                                <m:t>𝜃</m:t>
                              </m:r>
                            </m:e>
                          </m:acc>
                        </m:e>
                        <m:sub>
                          <m:r>
                            <a:rPr lang="en-US" altLang="zh-CN" sz="1350" i="1">
                              <a:latin typeface="Cambria Math" panose="02040503050406030204" charset="0"/>
                              <a:ea typeface="微软雅黑" panose="020B0503020204020204" pitchFamily="34" charset="-122"/>
                              <a:cs typeface="Cambria Math" panose="02040503050406030204" charset="0"/>
                            </a:rPr>
                            <m:t>𝑑</m:t>
                          </m:r>
                        </m:sub>
                      </m:sSub>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𝐾</m:t>
                          </m:r>
                        </m:e>
                        <m:sub>
                          <m:r>
                            <a:rPr lang="en-US" altLang="zh-CN" sz="1350" i="1">
                              <a:latin typeface="Cambria Math" panose="02040503050406030204" charset="0"/>
                              <a:ea typeface="微软雅黑" panose="020B0503020204020204" pitchFamily="34" charset="-122"/>
                              <a:cs typeface="Cambria Math" panose="02040503050406030204" charset="0"/>
                            </a:rPr>
                            <m:t>𝑝</m:t>
                          </m:r>
                        </m:sub>
                      </m:sSub>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𝜃</m:t>
                          </m:r>
                        </m:e>
                        <m:sub>
                          <m:r>
                            <a:rPr lang="en-US" altLang="zh-CN" sz="1350" i="1">
                              <a:latin typeface="Cambria Math" panose="02040503050406030204" charset="0"/>
                              <a:ea typeface="微软雅黑" panose="020B0503020204020204" pitchFamily="34" charset="-122"/>
                              <a:cs typeface="Cambria Math" panose="02040503050406030204" charset="0"/>
                            </a:rPr>
                            <m:t>𝑒</m:t>
                          </m:r>
                        </m:sub>
                      </m:sSub>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𝐾</m:t>
                          </m:r>
                        </m:e>
                        <m:sub>
                          <m:r>
                            <a:rPr lang="en-US" altLang="zh-CN" sz="1350" i="1">
                              <a:latin typeface="Cambria Math" panose="02040503050406030204" charset="0"/>
                              <a:ea typeface="微软雅黑" panose="020B0503020204020204" pitchFamily="34" charset="-122"/>
                              <a:cs typeface="Cambria Math" panose="02040503050406030204" charset="0"/>
                            </a:rPr>
                            <m:t>𝑖</m:t>
                          </m:r>
                        </m:sub>
                      </m:sSub>
                      <m:nary>
                        <m:naryPr>
                          <m:limLoc m:val="undOvr"/>
                          <m:subHide m:val="on"/>
                          <m:supHide m:val="on"/>
                          <m:ctrlPr>
                            <a:rPr lang="en-US" altLang="zh-CN" sz="1350" i="1">
                              <a:latin typeface="Cambria Math" panose="02040503050406030204" charset="0"/>
                              <a:ea typeface="微软雅黑" panose="020B0503020204020204" pitchFamily="34" charset="-122"/>
                              <a:cs typeface="Cambria Math" panose="02040503050406030204" charset="0"/>
                            </a:rPr>
                          </m:ctrlPr>
                        </m:naryPr>
                        <m:sub/>
                        <m:sup/>
                        <m:e>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𝜃</m:t>
                              </m:r>
                            </m:e>
                            <m:sub>
                              <m:r>
                                <a:rPr lang="en-US" altLang="zh-CN" sz="1350" i="1">
                                  <a:latin typeface="Cambria Math" panose="02040503050406030204" charset="0"/>
                                  <a:ea typeface="微软雅黑" panose="020B0503020204020204" pitchFamily="34" charset="-122"/>
                                  <a:cs typeface="Cambria Math" panose="02040503050406030204" charset="0"/>
                                </a:rPr>
                                <m:t>𝑒</m:t>
                              </m:r>
                            </m:sub>
                          </m:sSub>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𝑡</m:t>
                          </m:r>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𝑑𝑡</m:t>
                          </m:r>
                        </m:e>
                      </m:nary>
                      <m:r>
                        <a:rPr lang="en-US" altLang="zh-CN" sz="1350" i="1">
                          <a:latin typeface="Cambria Math" panose="02040503050406030204" charset="0"/>
                          <a:ea typeface="微软雅黑" panose="020B0503020204020204" pitchFamily="34" charset="-122"/>
                          <a:cs typeface="Cambria Math" panose="02040503050406030204" charset="0"/>
                        </a:rPr>
                        <m:t>+</m:t>
                      </m:r>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r>
                            <a:rPr lang="en-US" altLang="zh-CN" sz="1350" i="1">
                              <a:latin typeface="Cambria Math" panose="02040503050406030204" charset="0"/>
                              <a:ea typeface="微软雅黑" panose="020B0503020204020204" pitchFamily="34" charset="-122"/>
                              <a:cs typeface="Cambria Math" panose="02040503050406030204" charset="0"/>
                            </a:rPr>
                            <m:t>𝐾</m:t>
                          </m:r>
                        </m:e>
                        <m:sub>
                          <m:r>
                            <a:rPr lang="en-US" altLang="zh-CN" sz="1350" i="1">
                              <a:latin typeface="Cambria Math" panose="02040503050406030204" charset="0"/>
                              <a:ea typeface="微软雅黑" panose="020B0503020204020204" pitchFamily="34" charset="-122"/>
                              <a:cs typeface="Cambria Math" panose="02040503050406030204" charset="0"/>
                            </a:rPr>
                            <m:t>𝑑</m:t>
                          </m:r>
                        </m:sub>
                      </m:sSub>
                      <m:sSub>
                        <m:sSubPr>
                          <m:ctrlPr>
                            <a:rPr lang="en-US" altLang="zh-CN" sz="1350" i="1">
                              <a:latin typeface="Cambria Math" panose="02040503050406030204" charset="0"/>
                              <a:ea typeface="微软雅黑" panose="020B0503020204020204" pitchFamily="34" charset="-122"/>
                              <a:cs typeface="Cambria Math" panose="02040503050406030204" charset="0"/>
                            </a:rPr>
                          </m:ctrlPr>
                        </m:sSubPr>
                        <m:e>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r>
                                <a:rPr lang="en-US" altLang="zh-CN" sz="1350" i="1">
                                  <a:latin typeface="Cambria Math" panose="02040503050406030204" charset="0"/>
                                  <a:ea typeface="微软雅黑" panose="020B0503020204020204" pitchFamily="34" charset="-122"/>
                                  <a:cs typeface="Cambria Math" panose="02040503050406030204" charset="0"/>
                                </a:rPr>
                                <m:t>𝜃</m:t>
                              </m:r>
                            </m:e>
                          </m:acc>
                        </m:e>
                        <m:sub>
                          <m:r>
                            <a:rPr lang="en-US" altLang="zh-CN" sz="1350" i="1">
                              <a:latin typeface="Cambria Math" panose="02040503050406030204" charset="0"/>
                              <a:ea typeface="微软雅黑" panose="020B0503020204020204" pitchFamily="34" charset="-122"/>
                              <a:cs typeface="Cambria Math" panose="02040503050406030204" charset="0"/>
                            </a:rPr>
                            <m:t>𝑒</m:t>
                          </m:r>
                        </m:sub>
                      </m:sSub>
                      <m:r>
                        <a:rPr lang="en-US" altLang="zh-CN" sz="1350" i="1">
                          <a:latin typeface="Cambria Math" panose="02040503050406030204" charset="0"/>
                          <a:ea typeface="微软雅黑" panose="020B0503020204020204" pitchFamily="34" charset="-122"/>
                          <a:cs typeface="Cambria Math" panose="02040503050406030204" charset="0"/>
                        </a:rPr>
                        <m:t>)+</m:t>
                      </m:r>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r>
                            <a:rPr lang="en-US" altLang="zh-CN" sz="1350" i="1">
                              <a:latin typeface="Cambria Math" panose="02040503050406030204" charset="0"/>
                              <a:ea typeface="微软雅黑" panose="020B0503020204020204" pitchFamily="34" charset="-122"/>
                              <a:cs typeface="Cambria Math" panose="02040503050406030204" charset="0"/>
                            </a:rPr>
                            <m:t>ℎ</m:t>
                          </m:r>
                        </m:e>
                      </m:acc>
                      <m:r>
                        <a:rPr lang="en-US" altLang="zh-CN" sz="1350" i="1">
                          <a:latin typeface="Cambria Math" panose="02040503050406030204" charset="0"/>
                          <a:ea typeface="微软雅黑" panose="020B0503020204020204" pitchFamily="34" charset="-122"/>
                          <a:cs typeface="Cambria Math" panose="02040503050406030204" charset="0"/>
                        </a:rPr>
                        <m:t>(</m:t>
                      </m:r>
                      <m:r>
                        <a:rPr lang="en-US" altLang="zh-CN" sz="1350" i="1">
                          <a:latin typeface="Cambria Math" panose="02040503050406030204" charset="0"/>
                          <a:ea typeface="微软雅黑" panose="020B0503020204020204" pitchFamily="34" charset="-122"/>
                          <a:cs typeface="Cambria Math" panose="02040503050406030204" charset="0"/>
                        </a:rPr>
                        <m:t>𝜃</m:t>
                      </m:r>
                      <m:r>
                        <a:rPr lang="en-US" altLang="zh-CN" sz="1350" i="1">
                          <a:latin typeface="Cambria Math" panose="02040503050406030204" charset="0"/>
                          <a:ea typeface="微软雅黑" panose="020B0503020204020204" pitchFamily="34" charset="-122"/>
                          <a:cs typeface="Cambria Math" panose="02040503050406030204" charset="0"/>
                        </a:rPr>
                        <m:t>,</m:t>
                      </m:r>
                      <m:acc>
                        <m:accPr>
                          <m:chr m:val="̇"/>
                          <m:ctrlPr>
                            <a:rPr lang="en-US" altLang="zh-CN" sz="1350" i="1">
                              <a:latin typeface="Cambria Math" panose="02040503050406030204" charset="0"/>
                              <a:ea typeface="微软雅黑" panose="020B0503020204020204" pitchFamily="34" charset="-122"/>
                              <a:cs typeface="Cambria Math" panose="02040503050406030204" charset="0"/>
                            </a:rPr>
                          </m:ctrlPr>
                        </m:accPr>
                        <m:e>
                          <m:r>
                            <a:rPr lang="en-US" altLang="zh-CN" sz="1350" i="1">
                              <a:latin typeface="Cambria Math" panose="02040503050406030204" charset="0"/>
                              <a:ea typeface="微软雅黑" panose="020B0503020204020204" pitchFamily="34" charset="-122"/>
                              <a:cs typeface="Cambria Math" panose="02040503050406030204" charset="0"/>
                            </a:rPr>
                            <m:t>𝜃</m:t>
                          </m:r>
                        </m:e>
                      </m:acc>
                      <m:r>
                        <a:rPr lang="en-US" altLang="zh-CN" sz="1350" i="1">
                          <a:latin typeface="Cambria Math" panose="02040503050406030204" charset="0"/>
                          <a:ea typeface="微软雅黑" panose="020B0503020204020204" pitchFamily="34" charset="-122"/>
                          <a:cs typeface="Cambria Math" panose="02040503050406030204" charset="0"/>
                        </a:rPr>
                        <m:t>)</m:t>
                      </m:r>
                    </m:oMath>
                  </m:oMathPara>
                </a14:m>
                <a:endParaRPr lang="zh-CN" altLang="en-US" sz="1350">
                  <a:latin typeface="Arial" panose="020B0604020202020204" pitchFamily="34" charset="0"/>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2411730" y="1347470"/>
                <a:ext cx="4201160" cy="485775"/>
              </a:xfrm>
              <a:prstGeom prst="rect">
                <a:avLst/>
              </a:prstGeom>
              <a:blipFill rotWithShape="1">
                <a:blip r:embed="rId2"/>
                <a:stretch>
                  <a:fillRect/>
                </a:stretch>
              </a:blipFill>
            </p:spPr>
            <p:txBody>
              <a:bodyPr/>
              <a:lstStyle/>
              <a:p>
                <a:r>
                  <a:rPr lang="zh-CN" altLang="en-US">
                    <a:noFill/>
                  </a:rPr>
                  <a:t> </a:t>
                </a:r>
              </a:p>
            </p:txBody>
          </p:sp>
        </mc:Fallback>
      </mc:AlternateContent>
      <p:sp>
        <p:nvSpPr>
          <p:cNvPr id="6" name="椭圆 5"/>
          <p:cNvSpPr/>
          <p:nvPr/>
        </p:nvSpPr>
        <p:spPr>
          <a:xfrm>
            <a:off x="1375410" y="2404110"/>
            <a:ext cx="360045" cy="360045"/>
          </a:xfrm>
          <a:prstGeom prst="ellips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乘号 6"/>
          <p:cNvSpPr/>
          <p:nvPr/>
        </p:nvSpPr>
        <p:spPr>
          <a:xfrm>
            <a:off x="1339215" y="2366010"/>
            <a:ext cx="432435" cy="431800"/>
          </a:xfrm>
          <a:prstGeom prst="mathMultiply">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8" name="文本框 7"/>
              <p:cNvSpPr txBox="1"/>
              <p:nvPr/>
            </p:nvSpPr>
            <p:spPr>
              <a:xfrm>
                <a:off x="685800" y="2259965"/>
                <a:ext cx="689610"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charset="0"/>
                              <a:ea typeface="微软雅黑" panose="020B0503020204020204" pitchFamily="34" charset="-122"/>
                              <a:cs typeface="Cambria Math" panose="02040503050406030204" charset="0"/>
                            </a:rPr>
                          </m:ctrlPr>
                        </m:sSubPr>
                        <m:e>
                          <m:r>
                            <a:rPr lang="en-US" altLang="zh-CN" sz="1200" i="1">
                              <a:latin typeface="Cambria Math" panose="02040503050406030204" charset="0"/>
                              <a:ea typeface="微软雅黑" panose="020B0503020204020204" pitchFamily="34" charset="-122"/>
                              <a:cs typeface="Cambria Math" panose="02040503050406030204" charset="0"/>
                            </a:rPr>
                            <m:t>𝜃</m:t>
                          </m:r>
                        </m:e>
                        <m:sub>
                          <m:r>
                            <a:rPr lang="en-US" altLang="zh-CN" sz="1200" i="1">
                              <a:latin typeface="Cambria Math" panose="02040503050406030204" charset="0"/>
                              <a:ea typeface="微软雅黑" panose="020B0503020204020204" pitchFamily="34" charset="-122"/>
                              <a:cs typeface="Cambria Math" panose="02040503050406030204" charset="0"/>
                            </a:rPr>
                            <m:t>𝑑</m:t>
                          </m:r>
                        </m:sub>
                      </m:sSub>
                      <m:r>
                        <a:rPr lang="en-US" altLang="zh-CN" sz="1200" i="1">
                          <a:latin typeface="Cambria Math" panose="02040503050406030204" charset="0"/>
                          <a:ea typeface="微软雅黑" panose="020B0503020204020204" pitchFamily="34" charset="-122"/>
                          <a:cs typeface="Cambria Math" panose="02040503050406030204" charset="0"/>
                        </a:rPr>
                        <m:t>,</m:t>
                      </m:r>
                      <m:sSub>
                        <m:sSubPr>
                          <m:ctrlPr>
                            <a:rPr lang="en-US" altLang="zh-CN" sz="1200" i="1">
                              <a:latin typeface="Cambria Math" panose="02040503050406030204" charset="0"/>
                              <a:ea typeface="微软雅黑" panose="020B0503020204020204" pitchFamily="34" charset="-122"/>
                              <a:cs typeface="Cambria Math" panose="02040503050406030204" charset="0"/>
                            </a:rPr>
                          </m:ctrlPr>
                        </m:sSubPr>
                        <m:e>
                          <m:acc>
                            <m:accPr>
                              <m:chr m:val="̇"/>
                              <m:ctrlPr>
                                <a:rPr lang="en-US" altLang="zh-CN" sz="1200" i="1">
                                  <a:latin typeface="Cambria Math" panose="02040503050406030204" charset="0"/>
                                  <a:ea typeface="微软雅黑" panose="020B0503020204020204" pitchFamily="34" charset="-122"/>
                                  <a:cs typeface="Cambria Math" panose="02040503050406030204" charset="0"/>
                                </a:rPr>
                              </m:ctrlPr>
                            </m:accPr>
                            <m:e>
                              <m:r>
                                <a:rPr lang="en-US" altLang="zh-CN" sz="1200" i="1">
                                  <a:latin typeface="Cambria Math" panose="02040503050406030204" charset="0"/>
                                  <a:ea typeface="微软雅黑" panose="020B0503020204020204" pitchFamily="34" charset="-122"/>
                                  <a:cs typeface="Cambria Math" panose="02040503050406030204" charset="0"/>
                                </a:rPr>
                                <m:t>𝜃</m:t>
                              </m:r>
                            </m:e>
                          </m:acc>
                        </m:e>
                        <m:sub>
                          <m:r>
                            <a:rPr lang="en-US" altLang="zh-CN" sz="1200" i="1">
                              <a:latin typeface="Cambria Math" panose="02040503050406030204" charset="0"/>
                              <a:ea typeface="微软雅黑" panose="020B0503020204020204" pitchFamily="34" charset="-122"/>
                              <a:cs typeface="Cambria Math" panose="02040503050406030204" charset="0"/>
                            </a:rPr>
                            <m:t>𝑑</m:t>
                          </m:r>
                        </m:sub>
                      </m:sSub>
                    </m:oMath>
                  </m:oMathPara>
                </a14:m>
                <a:endParaRPr lang="en-US" altLang="zh-CN" sz="1200" i="1">
                  <a:latin typeface="Cambria Math" panose="02040503050406030204" charset="0"/>
                  <a:ea typeface="微软雅黑" panose="020B0503020204020204" pitchFamily="34" charset="-122"/>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685800" y="2259965"/>
                <a:ext cx="689610" cy="27432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20" name="直接箭头连接符 19"/>
          <p:cNvCxnSpPr>
            <a:endCxn id="6" idx="2"/>
          </p:cNvCxnSpPr>
          <p:nvPr/>
        </p:nvCxnSpPr>
        <p:spPr>
          <a:xfrm>
            <a:off x="685800" y="2581910"/>
            <a:ext cx="689610" cy="25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9" name="矩形 8"/>
          <p:cNvSpPr/>
          <p:nvPr/>
        </p:nvSpPr>
        <p:spPr>
          <a:xfrm>
            <a:off x="2366010" y="2427605"/>
            <a:ext cx="110426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PID</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控制器</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文本框 9"/>
          <p:cNvSpPr txBox="1"/>
          <p:nvPr/>
        </p:nvSpPr>
        <p:spPr>
          <a:xfrm>
            <a:off x="4140200" y="3867785"/>
            <a:ext cx="857250"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latin typeface="Arial" panose="020B0604020202020204" pitchFamily="34" charset="0"/>
                <a:ea typeface="微软雅黑" panose="020B0503020204020204" pitchFamily="34" charset="-122"/>
              </a:rPr>
              <a:t>控制框图</a:t>
            </a:r>
            <a:endParaRPr lang="zh-CN" altLang="en-US" sz="1200">
              <a:latin typeface="Arial" panose="020B0604020202020204" pitchFamily="34" charset="0"/>
              <a:ea typeface="微软雅黑" panose="020B0503020204020204" pitchFamily="34" charset="-122"/>
            </a:endParaRPr>
          </a:p>
        </p:txBody>
      </p:sp>
      <p:cxnSp>
        <p:nvCxnSpPr>
          <p:cNvPr id="11" name="直接箭头连接符 10"/>
          <p:cNvCxnSpPr>
            <a:stCxn id="6" idx="6"/>
            <a:endCxn id="9" idx="1"/>
          </p:cNvCxnSpPr>
          <p:nvPr/>
        </p:nvCxnSpPr>
        <p:spPr>
          <a:xfrm flipV="1">
            <a:off x="1735455" y="2578100"/>
            <a:ext cx="630555" cy="635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12" name="文本框 11"/>
              <p:cNvSpPr txBox="1"/>
              <p:nvPr/>
            </p:nvSpPr>
            <p:spPr>
              <a:xfrm>
                <a:off x="1847215" y="2298065"/>
                <a:ext cx="417195"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charset="0"/>
                              <a:ea typeface="微软雅黑" panose="020B0503020204020204" pitchFamily="34" charset="-122"/>
                              <a:cs typeface="Cambria Math" panose="02040503050406030204" charset="0"/>
                            </a:rPr>
                          </m:ctrlPr>
                        </m:sSubPr>
                        <m:e>
                          <m:r>
                            <a:rPr lang="en-US" altLang="zh-CN" sz="1200" i="1">
                              <a:latin typeface="Cambria Math" panose="02040503050406030204" charset="0"/>
                              <a:ea typeface="微软雅黑" panose="020B0503020204020204" pitchFamily="34" charset="-122"/>
                              <a:cs typeface="Cambria Math" panose="02040503050406030204" charset="0"/>
                            </a:rPr>
                            <m:t>𝜃</m:t>
                          </m:r>
                        </m:e>
                        <m:sub>
                          <m:r>
                            <a:rPr lang="en-US" altLang="zh-CN" sz="1200" i="1">
                              <a:latin typeface="Cambria Math" panose="02040503050406030204" charset="0"/>
                              <a:ea typeface="微软雅黑" panose="020B0503020204020204" pitchFamily="34" charset="-122"/>
                              <a:cs typeface="Cambria Math" panose="02040503050406030204" charset="0"/>
                            </a:rPr>
                            <m:t>𝑒</m:t>
                          </m:r>
                        </m:sub>
                      </m:sSub>
                    </m:oMath>
                  </m:oMathPara>
                </a14:m>
                <a:endParaRPr lang="en-US" altLang="zh-CN" sz="1200" i="1">
                  <a:latin typeface="Cambria Math" panose="02040503050406030204" charset="0"/>
                  <a:ea typeface="微软雅黑" panose="020B0503020204020204" pitchFamily="34" charset="-122"/>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1847215" y="2298065"/>
                <a:ext cx="417195" cy="274320"/>
              </a:xfrm>
              <a:prstGeom prst="rect">
                <a:avLst/>
              </a:prstGeom>
              <a:blipFill rotWithShape="1">
                <a:blip r:embed="rId4"/>
                <a:stretch>
                  <a:fillRect/>
                </a:stretch>
              </a:blipFill>
            </p:spPr>
            <p:txBody>
              <a:bodyPr/>
              <a:lstStyle/>
              <a:p>
                <a:r>
                  <a:rPr lang="zh-CN" altLang="en-US">
                    <a:noFill/>
                  </a:rPr>
                  <a:t> </a:t>
                </a:r>
              </a:p>
            </p:txBody>
          </p:sp>
        </mc:Fallback>
      </mc:AlternateContent>
      <p:sp>
        <p:nvSpPr>
          <p:cNvPr id="43" name="文本框 42"/>
          <p:cNvSpPr txBox="1"/>
          <p:nvPr/>
        </p:nvSpPr>
        <p:spPr>
          <a:xfrm>
            <a:off x="1141730" y="2581910"/>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p:sp>
        <p:nvSpPr>
          <p:cNvPr id="13" name="椭圆 12"/>
          <p:cNvSpPr/>
          <p:nvPr/>
        </p:nvSpPr>
        <p:spPr>
          <a:xfrm>
            <a:off x="4010025" y="2400300"/>
            <a:ext cx="360045" cy="360045"/>
          </a:xfrm>
          <a:prstGeom prst="ellips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乘号 13"/>
          <p:cNvSpPr/>
          <p:nvPr/>
        </p:nvSpPr>
        <p:spPr>
          <a:xfrm>
            <a:off x="3973830" y="2362200"/>
            <a:ext cx="432435" cy="431800"/>
          </a:xfrm>
          <a:prstGeom prst="mathMultiply">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5" name="直接箭头连接符 14"/>
          <p:cNvCxnSpPr>
            <a:stCxn id="9" idx="3"/>
            <a:endCxn id="13" idx="2"/>
          </p:cNvCxnSpPr>
          <p:nvPr/>
        </p:nvCxnSpPr>
        <p:spPr>
          <a:xfrm>
            <a:off x="3470275" y="2578100"/>
            <a:ext cx="539750" cy="25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16" name="文本框 15"/>
              <p:cNvSpPr txBox="1"/>
              <p:nvPr/>
            </p:nvSpPr>
            <p:spPr>
              <a:xfrm>
                <a:off x="3513455" y="2312670"/>
                <a:ext cx="417195"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charset="0"/>
                              <a:ea typeface="微软雅黑" panose="020B0503020204020204" pitchFamily="34" charset="-122"/>
                              <a:cs typeface="Cambria Math" panose="02040503050406030204" charset="0"/>
                            </a:rPr>
                          </m:ctrlPr>
                        </m:sSubPr>
                        <m:e>
                          <m:acc>
                            <m:accPr>
                              <m:chr m:val="̈"/>
                              <m:ctrlPr>
                                <a:rPr lang="en-US" altLang="zh-CN" sz="1200" i="1">
                                  <a:latin typeface="Cambria Math" panose="02040503050406030204" charset="0"/>
                                  <a:ea typeface="微软雅黑" panose="020B0503020204020204" pitchFamily="34" charset="-122"/>
                                  <a:cs typeface="Cambria Math" panose="02040503050406030204" charset="0"/>
                                </a:rPr>
                              </m:ctrlPr>
                            </m:accPr>
                            <m:e>
                              <m:r>
                                <a:rPr lang="en-US" altLang="zh-CN" sz="1200" i="1">
                                  <a:latin typeface="Cambria Math" panose="02040503050406030204" charset="0"/>
                                  <a:ea typeface="微软雅黑" panose="020B0503020204020204" pitchFamily="34" charset="-122"/>
                                  <a:cs typeface="Cambria Math" panose="02040503050406030204" charset="0"/>
                                </a:rPr>
                                <m:t>𝜃</m:t>
                              </m:r>
                            </m:e>
                          </m:acc>
                        </m:e>
                        <m:sub>
                          <m:r>
                            <a:rPr lang="en-US" altLang="zh-CN" sz="1200" i="1">
                              <a:latin typeface="Cambria Math" panose="02040503050406030204" charset="0"/>
                              <a:ea typeface="微软雅黑" panose="020B0503020204020204" pitchFamily="34" charset="-122"/>
                              <a:cs typeface="Cambria Math" panose="02040503050406030204" charset="0"/>
                            </a:rPr>
                            <m:t>𝑓𝑏</m:t>
                          </m:r>
                        </m:sub>
                      </m:sSub>
                    </m:oMath>
                  </m:oMathPara>
                </a14:m>
                <a:endParaRPr lang="en-US" altLang="zh-CN" sz="1200" i="1">
                  <a:latin typeface="Cambria Math" panose="02040503050406030204" charset="0"/>
                  <a:ea typeface="微软雅黑" panose="020B0503020204020204" pitchFamily="34" charset="-122"/>
                  <a:cs typeface="Cambria Math" panose="020405030504060302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3513455" y="2312670"/>
                <a:ext cx="417195" cy="27432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17" name="肘形连接符 16"/>
          <p:cNvCxnSpPr>
            <a:endCxn id="13" idx="0"/>
          </p:cNvCxnSpPr>
          <p:nvPr/>
        </p:nvCxnSpPr>
        <p:spPr>
          <a:xfrm>
            <a:off x="1450340" y="1991360"/>
            <a:ext cx="2740025" cy="408940"/>
          </a:xfrm>
          <a:prstGeom prst="bentConnector2">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18" name="文本框 17"/>
              <p:cNvSpPr txBox="1"/>
              <p:nvPr/>
            </p:nvSpPr>
            <p:spPr>
              <a:xfrm>
                <a:off x="1285875" y="1689735"/>
                <a:ext cx="417195"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charset="0"/>
                              <a:ea typeface="微软雅黑" panose="020B0503020204020204" pitchFamily="34" charset="-122"/>
                              <a:cs typeface="Cambria Math" panose="02040503050406030204" charset="0"/>
                            </a:rPr>
                          </m:ctrlPr>
                        </m:sSubPr>
                        <m:e>
                          <m:acc>
                            <m:accPr>
                              <m:chr m:val="̈"/>
                              <m:ctrlPr>
                                <a:rPr lang="en-US" altLang="zh-CN" sz="1200" i="1">
                                  <a:latin typeface="Cambria Math" panose="02040503050406030204" charset="0"/>
                                  <a:ea typeface="微软雅黑" panose="020B0503020204020204" pitchFamily="34" charset="-122"/>
                                  <a:cs typeface="Cambria Math" panose="02040503050406030204" charset="0"/>
                                </a:rPr>
                              </m:ctrlPr>
                            </m:accPr>
                            <m:e>
                              <m:r>
                                <a:rPr lang="en-US" altLang="zh-CN" sz="1200" i="1">
                                  <a:latin typeface="Cambria Math" panose="02040503050406030204" charset="0"/>
                                  <a:ea typeface="微软雅黑" panose="020B0503020204020204" pitchFamily="34" charset="-122"/>
                                  <a:cs typeface="Cambria Math" panose="02040503050406030204" charset="0"/>
                                </a:rPr>
                                <m:t>𝜃</m:t>
                              </m:r>
                            </m:e>
                          </m:acc>
                        </m:e>
                        <m:sub>
                          <m:r>
                            <a:rPr lang="en-US" altLang="zh-CN" sz="1200" i="1">
                              <a:latin typeface="Cambria Math" panose="02040503050406030204" charset="0"/>
                              <a:ea typeface="微软雅黑" panose="020B0503020204020204" pitchFamily="34" charset="-122"/>
                              <a:cs typeface="Cambria Math" panose="02040503050406030204" charset="0"/>
                            </a:rPr>
                            <m:t>𝑑</m:t>
                          </m:r>
                        </m:sub>
                      </m:sSub>
                    </m:oMath>
                  </m:oMathPara>
                </a14:m>
                <a:endParaRPr lang="en-US" altLang="zh-CN" sz="1200" i="1">
                  <a:latin typeface="Cambria Math" panose="02040503050406030204" charset="0"/>
                  <a:ea typeface="微软雅黑" panose="020B0503020204020204" pitchFamily="34" charset="-122"/>
                  <a:cs typeface="Cambria Math" panose="02040503050406030204"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1285875" y="1689735"/>
                <a:ext cx="417195" cy="274320"/>
              </a:xfrm>
              <a:prstGeom prst="rect">
                <a:avLst/>
              </a:prstGeom>
              <a:blipFill rotWithShape="1">
                <a:blip r:embed="rId6"/>
                <a:stretch>
                  <a:fillRect/>
                </a:stretch>
              </a:blipFill>
            </p:spPr>
            <p:txBody>
              <a:bodyPr/>
              <a:lstStyle/>
              <a:p>
                <a:r>
                  <a:rPr lang="zh-CN" altLang="en-US">
                    <a:noFill/>
                  </a:rPr>
                  <a:t> </a:t>
                </a:r>
              </a:p>
            </p:txBody>
          </p:sp>
        </mc:Fallback>
      </mc:AlternateContent>
      <p:sp>
        <p:nvSpPr>
          <p:cNvPr id="21" name="文本框 20"/>
          <p:cNvSpPr txBox="1"/>
          <p:nvPr/>
        </p:nvSpPr>
        <p:spPr>
          <a:xfrm>
            <a:off x="3733800" y="2308860"/>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p:sp>
        <p:nvSpPr>
          <p:cNvPr id="22" name="文本框 21"/>
          <p:cNvSpPr txBox="1"/>
          <p:nvPr/>
        </p:nvSpPr>
        <p:spPr>
          <a:xfrm>
            <a:off x="3930650" y="2162175"/>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mc:AlternateContent xmlns:mc="http://schemas.openxmlformats.org/markup-compatibility/2006">
        <mc:Choice xmlns:a14="http://schemas.microsoft.com/office/drawing/2010/main" Requires="a14">
          <p:sp>
            <p:nvSpPr>
              <p:cNvPr id="23" name="矩形 22"/>
              <p:cNvSpPr/>
              <p:nvPr/>
            </p:nvSpPr>
            <p:spPr>
              <a:xfrm>
                <a:off x="4886325" y="2427605"/>
                <a:ext cx="831850"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US" altLang="zh-CN" sz="1400" i="1">
                              <a:latin typeface="Cambria Math" panose="02040503050406030204" charset="0"/>
                              <a:ea typeface="微软雅黑" panose="020B0503020204020204" pitchFamily="34" charset="-122"/>
                              <a:cs typeface="Cambria Math" panose="02040503050406030204" charset="0"/>
                            </a:rPr>
                          </m:ctrlPr>
                        </m:accPr>
                        <m:e>
                          <m:r>
                            <a:rPr lang="en-US" altLang="zh-CN" sz="1400" i="1">
                              <a:latin typeface="Cambria Math" panose="02040503050406030204" charset="0"/>
                              <a:ea typeface="微软雅黑" panose="020B0503020204020204" pitchFamily="34" charset="-122"/>
                              <a:cs typeface="Cambria Math" panose="02040503050406030204" charset="0"/>
                            </a:rPr>
                            <m:t>𝑀</m:t>
                          </m:r>
                        </m:e>
                      </m:acc>
                      <m:r>
                        <a:rPr lang="en-US" altLang="zh-CN" sz="1400" i="1">
                          <a:latin typeface="Cambria Math" panose="02040503050406030204" charset="0"/>
                          <a:ea typeface="微软雅黑" panose="020B0503020204020204" pitchFamily="34" charset="-122"/>
                          <a:cs typeface="Cambria Math" panose="02040503050406030204" charset="0"/>
                        </a:rPr>
                        <m:t>(</m:t>
                      </m:r>
                      <m:r>
                        <a:rPr lang="en-US" altLang="zh-CN" sz="1400" i="1">
                          <a:latin typeface="Cambria Math" panose="02040503050406030204" charset="0"/>
                          <a:ea typeface="微软雅黑" panose="020B0503020204020204" pitchFamily="34" charset="-122"/>
                          <a:cs typeface="Cambria Math" panose="02040503050406030204" charset="0"/>
                        </a:rPr>
                        <m:t>𝜃</m:t>
                      </m:r>
                      <m:r>
                        <a:rPr lang="en-US" altLang="zh-CN" sz="1400" i="1">
                          <a:latin typeface="Cambria Math" panose="02040503050406030204" charset="0"/>
                          <a:ea typeface="微软雅黑" panose="020B0503020204020204" pitchFamily="34" charset="-122"/>
                          <a:cs typeface="Cambria Math" panose="02040503050406030204" charset="0"/>
                        </a:rPr>
                        <m:t>)</m:t>
                      </m:r>
                      <m:acc>
                        <m:accPr>
                          <m:chr m:val="̈"/>
                          <m:ctrlPr>
                            <a:rPr lang="en-US" altLang="zh-CN" sz="1400" i="1">
                              <a:latin typeface="Cambria Math" panose="02040503050406030204" charset="0"/>
                              <a:ea typeface="微软雅黑" panose="020B0503020204020204" pitchFamily="34" charset="-122"/>
                              <a:cs typeface="Cambria Math" panose="02040503050406030204" charset="0"/>
                            </a:rPr>
                          </m:ctrlPr>
                        </m:accPr>
                        <m:e>
                          <m:r>
                            <a:rPr lang="en-US" altLang="zh-CN" sz="1400" i="1">
                              <a:latin typeface="Cambria Math" panose="02040503050406030204" charset="0"/>
                              <a:ea typeface="微软雅黑" panose="020B0503020204020204" pitchFamily="34" charset="-122"/>
                              <a:cs typeface="Cambria Math" panose="02040503050406030204" charset="0"/>
                            </a:rPr>
                            <m:t>𝜃</m:t>
                          </m:r>
                        </m:e>
                      </m:acc>
                    </m:oMath>
                  </m:oMathPara>
                </a14:m>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mc:Choice>
        <mc:Fallback>
          <p:sp>
            <p:nvSpPr>
              <p:cNvPr id="23" name="矩形 22"/>
              <p:cNvSpPr>
                <a:spLocks noRot="1" noChangeAspect="1" noMove="1" noResize="1" noEditPoints="1" noAdjustHandles="1" noChangeArrowheads="1" noChangeShapeType="1" noTextEdit="1"/>
              </p:cNvSpPr>
              <p:nvPr/>
            </p:nvSpPr>
            <p:spPr>
              <a:xfrm>
                <a:off x="4886325" y="2427605"/>
                <a:ext cx="831850" cy="300355"/>
              </a:xfrm>
              <a:prstGeom prst="rect">
                <a:avLst/>
              </a:prstGeom>
              <a:blipFill rotWithShape="1">
                <a:blip r:embed="rId7"/>
                <a:stretch>
                  <a:fillRect l="-611" t="-1691" r="-534" b="-1480"/>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cxnSp>
        <p:nvCxnSpPr>
          <p:cNvPr id="24" name="直接箭头连接符 23"/>
          <p:cNvCxnSpPr>
            <a:stCxn id="13" idx="6"/>
            <a:endCxn id="23" idx="1"/>
          </p:cNvCxnSpPr>
          <p:nvPr/>
        </p:nvCxnSpPr>
        <p:spPr>
          <a:xfrm flipV="1">
            <a:off x="4370070" y="2578100"/>
            <a:ext cx="516255" cy="25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25" name="文本框 24"/>
              <p:cNvSpPr txBox="1"/>
              <p:nvPr/>
            </p:nvSpPr>
            <p:spPr>
              <a:xfrm>
                <a:off x="4370070" y="2317115"/>
                <a:ext cx="417195"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acc>
                        <m:accPr>
                          <m:chr m:val="̈"/>
                          <m:ctrlPr>
                            <a:rPr lang="en-US" altLang="zh-CN" sz="1200" i="1">
                              <a:latin typeface="Cambria Math" panose="02040503050406030204" charset="0"/>
                              <a:ea typeface="微软雅黑" panose="020B0503020204020204" pitchFamily="34" charset="-122"/>
                              <a:cs typeface="Cambria Math" panose="02040503050406030204" charset="0"/>
                            </a:rPr>
                          </m:ctrlPr>
                        </m:accPr>
                        <m:e>
                          <m:r>
                            <a:rPr lang="en-US" altLang="zh-CN" sz="1200" i="1">
                              <a:latin typeface="Cambria Math" panose="02040503050406030204" charset="0"/>
                              <a:ea typeface="微软雅黑" panose="020B0503020204020204" pitchFamily="34" charset="-122"/>
                              <a:cs typeface="Cambria Math" panose="02040503050406030204" charset="0"/>
                            </a:rPr>
                            <m:t>𝜃</m:t>
                          </m:r>
                        </m:e>
                      </m:acc>
                    </m:oMath>
                  </m:oMathPara>
                </a14:m>
                <a:endParaRPr lang="en-US" altLang="zh-CN" sz="1200" i="1">
                  <a:latin typeface="Cambria Math" panose="02040503050406030204" charset="0"/>
                  <a:ea typeface="微软雅黑" panose="020B0503020204020204" pitchFamily="34" charset="-122"/>
                  <a:cs typeface="Cambria Math" panose="02040503050406030204"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4370070" y="2317115"/>
                <a:ext cx="417195" cy="274320"/>
              </a:xfrm>
              <a:prstGeom prst="rect">
                <a:avLst/>
              </a:prstGeom>
              <a:blipFill rotWithShape="1">
                <a:blip r:embed="rId8"/>
                <a:stretch>
                  <a:fillRect/>
                </a:stretch>
              </a:blipFill>
            </p:spPr>
            <p:txBody>
              <a:bodyPr/>
              <a:lstStyle/>
              <a:p>
                <a:r>
                  <a:rPr lang="zh-CN" altLang="en-US">
                    <a:noFill/>
                  </a:rPr>
                  <a:t> </a:t>
                </a:r>
              </a:p>
            </p:txBody>
          </p:sp>
        </mc:Fallback>
      </mc:AlternateContent>
      <p:sp>
        <p:nvSpPr>
          <p:cNvPr id="26" name="椭圆 25"/>
          <p:cNvSpPr/>
          <p:nvPr/>
        </p:nvSpPr>
        <p:spPr>
          <a:xfrm>
            <a:off x="6234430" y="2400300"/>
            <a:ext cx="360045" cy="360045"/>
          </a:xfrm>
          <a:prstGeom prst="ellips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乘号 26"/>
          <p:cNvSpPr/>
          <p:nvPr/>
        </p:nvSpPr>
        <p:spPr>
          <a:xfrm>
            <a:off x="6198235" y="2362200"/>
            <a:ext cx="432435" cy="431800"/>
          </a:xfrm>
          <a:prstGeom prst="mathMultiply">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8" name="直接箭头连接符 27"/>
          <p:cNvCxnSpPr>
            <a:stCxn id="23" idx="3"/>
            <a:endCxn id="26" idx="2"/>
          </p:cNvCxnSpPr>
          <p:nvPr/>
        </p:nvCxnSpPr>
        <p:spPr>
          <a:xfrm>
            <a:off x="5718175" y="2578100"/>
            <a:ext cx="516255" cy="25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9" name="文本框 28"/>
          <p:cNvSpPr txBox="1"/>
          <p:nvPr/>
        </p:nvSpPr>
        <p:spPr>
          <a:xfrm>
            <a:off x="5918200" y="2295525"/>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p:sp>
        <p:nvSpPr>
          <p:cNvPr id="30" name="矩形 29"/>
          <p:cNvSpPr/>
          <p:nvPr/>
        </p:nvSpPr>
        <p:spPr>
          <a:xfrm>
            <a:off x="6948170" y="2427605"/>
            <a:ext cx="957580"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伺服</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电机</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1" name="直接箭头连接符 30"/>
          <p:cNvCxnSpPr>
            <a:stCxn id="26" idx="6"/>
            <a:endCxn id="30" idx="1"/>
          </p:cNvCxnSpPr>
          <p:nvPr/>
        </p:nvCxnSpPr>
        <p:spPr>
          <a:xfrm flipV="1">
            <a:off x="6594475" y="2578100"/>
            <a:ext cx="353695" cy="25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3" name="直接箭头连接符 32"/>
          <p:cNvCxnSpPr>
            <a:stCxn id="30" idx="3"/>
            <a:endCxn id="32" idx="1"/>
          </p:cNvCxnSpPr>
          <p:nvPr/>
        </p:nvCxnSpPr>
        <p:spPr>
          <a:xfrm>
            <a:off x="7905750" y="2578100"/>
            <a:ext cx="516890"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34" name="文本框 33"/>
              <p:cNvSpPr txBox="1"/>
              <p:nvPr/>
            </p:nvSpPr>
            <p:spPr>
              <a:xfrm>
                <a:off x="7956550" y="2259965"/>
                <a:ext cx="607060"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r>
                        <a:rPr lang="en-US" altLang="zh-CN" sz="1200" i="1">
                          <a:latin typeface="Cambria Math" panose="02040503050406030204" charset="0"/>
                          <a:ea typeface="微软雅黑" panose="020B0503020204020204" pitchFamily="34" charset="-122"/>
                          <a:cs typeface="Cambria Math" panose="02040503050406030204" charset="0"/>
                        </a:rPr>
                        <m:t>𝜃</m:t>
                      </m:r>
                      <m:r>
                        <a:rPr lang="en-US" altLang="zh-CN" sz="1200" i="1">
                          <a:latin typeface="Cambria Math" panose="02040503050406030204" charset="0"/>
                          <a:ea typeface="微软雅黑" panose="020B0503020204020204" pitchFamily="34" charset="-122"/>
                          <a:cs typeface="Cambria Math" panose="02040503050406030204" charset="0"/>
                        </a:rPr>
                        <m:t>,</m:t>
                      </m:r>
                      <m:acc>
                        <m:accPr>
                          <m:chr m:val="̇"/>
                          <m:ctrlPr>
                            <a:rPr lang="en-US" altLang="zh-CN" sz="1200" i="1">
                              <a:latin typeface="Cambria Math" panose="02040503050406030204" charset="0"/>
                              <a:ea typeface="微软雅黑" panose="020B0503020204020204" pitchFamily="34" charset="-122"/>
                              <a:cs typeface="Cambria Math" panose="02040503050406030204" charset="0"/>
                            </a:rPr>
                          </m:ctrlPr>
                        </m:accPr>
                        <m:e>
                          <m:r>
                            <a:rPr lang="en-US" altLang="zh-CN" sz="1200" i="1">
                              <a:latin typeface="Cambria Math" panose="02040503050406030204" charset="0"/>
                              <a:ea typeface="微软雅黑" panose="020B0503020204020204" pitchFamily="34" charset="-122"/>
                              <a:cs typeface="Cambria Math" panose="02040503050406030204" charset="0"/>
                            </a:rPr>
                            <m:t>𝜃</m:t>
                          </m:r>
                        </m:e>
                      </m:acc>
                    </m:oMath>
                  </m:oMathPara>
                </a14:m>
                <a:endParaRPr lang="en-US" altLang="zh-CN" sz="1200" i="1">
                  <a:latin typeface="Cambria Math" panose="02040503050406030204" charset="0"/>
                  <a:ea typeface="微软雅黑" panose="020B0503020204020204" pitchFamily="34" charset="-122"/>
                  <a:cs typeface="Cambria Math" panose="02040503050406030204" charset="0"/>
                </a:endParaRPr>
              </a:p>
            </p:txBody>
          </p:sp>
        </mc:Choice>
        <mc:Fallback>
          <p:sp>
            <p:nvSpPr>
              <p:cNvPr id="34" name="文本框 33"/>
              <p:cNvSpPr txBox="1">
                <a:spLocks noRot="1" noChangeAspect="1" noMove="1" noResize="1" noEditPoints="1" noAdjustHandles="1" noChangeArrowheads="1" noChangeShapeType="1" noTextEdit="1"/>
              </p:cNvSpPr>
              <p:nvPr/>
            </p:nvSpPr>
            <p:spPr>
              <a:xfrm>
                <a:off x="7956550" y="2259965"/>
                <a:ext cx="607060" cy="274320"/>
              </a:xfrm>
              <a:prstGeom prst="rect">
                <a:avLst/>
              </a:prstGeom>
              <a:blipFill rotWithShape="1">
                <a:blip r:embed="rId9"/>
                <a:stretch>
                  <a:fillRect/>
                </a:stretch>
              </a:blipFill>
            </p:spPr>
            <p:txBody>
              <a:bodyPr/>
              <a:lstStyle/>
              <a:p>
                <a:r>
                  <a:rPr lang="zh-CN" altLang="en-US">
                    <a:noFill/>
                  </a:rPr>
                  <a:t> </a:t>
                </a:r>
              </a:p>
            </p:txBody>
          </p:sp>
        </mc:Fallback>
      </mc:AlternateContent>
      <p:cxnSp>
        <p:nvCxnSpPr>
          <p:cNvPr id="35" name="肘形连接符 34"/>
          <p:cNvCxnSpPr>
            <a:endCxn id="6" idx="4"/>
          </p:cNvCxnSpPr>
          <p:nvPr/>
        </p:nvCxnSpPr>
        <p:spPr>
          <a:xfrm rot="10800000" flipV="1">
            <a:off x="1555750" y="2577465"/>
            <a:ext cx="6489700" cy="186055"/>
          </a:xfrm>
          <a:prstGeom prst="bentConnector4">
            <a:avLst>
              <a:gd name="adj1" fmla="val -19"/>
              <a:gd name="adj2" fmla="val 582935"/>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36" name="文本框 35"/>
              <p:cNvSpPr txBox="1"/>
              <p:nvPr/>
            </p:nvSpPr>
            <p:spPr>
              <a:xfrm>
                <a:off x="1268730" y="2708910"/>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r>
                        <a:rPr lang="en-US" altLang="zh-CN" sz="1200">
                          <a:latin typeface="Cambria Math" panose="02040503050406030204" charset="0"/>
                          <a:ea typeface="微软雅黑" panose="020B0503020204020204" pitchFamily="34" charset="-122"/>
                          <a:cs typeface="Cambria Math" panose="02040503050406030204" charset="0"/>
                        </a:rPr>
                        <m:t>−</m:t>
                      </m:r>
                    </m:oMath>
                  </m:oMathPara>
                </a14:m>
                <a:endParaRPr lang="en-US" altLang="zh-CN" sz="1200">
                  <a:latin typeface="Cambria Math" panose="02040503050406030204" charset="0"/>
                  <a:ea typeface="微软雅黑" panose="020B0503020204020204" pitchFamily="34" charset="-122"/>
                  <a:cs typeface="Cambria Math" panose="02040503050406030204" charset="0"/>
                </a:endParaRPr>
              </a:p>
            </p:txBody>
          </p:sp>
        </mc:Choice>
        <mc:Fallback>
          <p:sp>
            <p:nvSpPr>
              <p:cNvPr id="36" name="文本框 35"/>
              <p:cNvSpPr txBox="1">
                <a:spLocks noRot="1" noChangeAspect="1" noMove="1" noResize="1" noEditPoints="1" noAdjustHandles="1" noChangeArrowheads="1" noChangeShapeType="1" noTextEdit="1"/>
              </p:cNvSpPr>
              <p:nvPr/>
            </p:nvSpPr>
            <p:spPr>
              <a:xfrm>
                <a:off x="1268730" y="2708910"/>
                <a:ext cx="297180" cy="301625"/>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6012180" y="3010535"/>
                <a:ext cx="803910"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algn="l"/>
                <a14:m>
                  <m:oMathPara xmlns:m="http://schemas.openxmlformats.org/officeDocument/2006/math">
                    <m:oMathParaPr>
                      <m:jc m:val="centerGroup"/>
                    </m:oMathParaPr>
                    <m:oMath xmlns:m="http://schemas.openxmlformats.org/officeDocument/2006/math">
                      <m:acc>
                        <m:accPr>
                          <m:chr m:val="̃"/>
                          <m:ctrlPr>
                            <a:rPr lang="en-US" altLang="zh-CN" sz="1400" i="1">
                              <a:latin typeface="Cambria Math" panose="02040503050406030204" charset="0"/>
                              <a:ea typeface="微软雅黑" panose="020B0503020204020204" pitchFamily="34" charset="-122"/>
                              <a:cs typeface="Cambria Math" panose="02040503050406030204" charset="0"/>
                            </a:rPr>
                          </m:ctrlPr>
                        </m:accPr>
                        <m:e>
                          <m:r>
                            <a:rPr lang="en-US" altLang="zh-CN" sz="1400" i="1">
                              <a:latin typeface="Cambria Math" panose="02040503050406030204" charset="0"/>
                              <a:ea typeface="微软雅黑" panose="020B0503020204020204" pitchFamily="34" charset="-122"/>
                              <a:cs typeface="Cambria Math" panose="02040503050406030204" charset="0"/>
                            </a:rPr>
                            <m:t>ℎ</m:t>
                          </m:r>
                        </m:e>
                      </m:acc>
                      <m:r>
                        <a:rPr lang="en-US" altLang="zh-CN" sz="1400" i="1">
                          <a:latin typeface="Cambria Math" panose="02040503050406030204" charset="0"/>
                          <a:ea typeface="微软雅黑" panose="020B0503020204020204" pitchFamily="34" charset="-122"/>
                          <a:cs typeface="Cambria Math" panose="02040503050406030204" charset="0"/>
                        </a:rPr>
                        <m:t>(</m:t>
                      </m:r>
                      <m:r>
                        <a:rPr lang="en-US" altLang="zh-CN" sz="1400" i="1">
                          <a:latin typeface="Cambria Math" panose="02040503050406030204" charset="0"/>
                          <a:ea typeface="微软雅黑" panose="020B0503020204020204" pitchFamily="34" charset="-122"/>
                          <a:cs typeface="Cambria Math" panose="02040503050406030204" charset="0"/>
                        </a:rPr>
                        <m:t>𝜃</m:t>
                      </m:r>
                      <m:r>
                        <a:rPr lang="en-US" altLang="zh-CN" sz="1400" i="1">
                          <a:latin typeface="Cambria Math" panose="02040503050406030204" charset="0"/>
                          <a:ea typeface="微软雅黑" panose="020B0503020204020204" pitchFamily="34" charset="-122"/>
                          <a:cs typeface="Cambria Math" panose="02040503050406030204" charset="0"/>
                        </a:rPr>
                        <m:t>,</m:t>
                      </m:r>
                      <m:acc>
                        <m:accPr>
                          <m:chr m:val="̇"/>
                          <m:ctrlPr>
                            <a:rPr lang="en-US" altLang="zh-CN" sz="1400" i="1">
                              <a:latin typeface="Cambria Math" panose="02040503050406030204" charset="0"/>
                              <a:ea typeface="微软雅黑" panose="020B0503020204020204" pitchFamily="34" charset="-122"/>
                              <a:cs typeface="Cambria Math" panose="02040503050406030204" charset="0"/>
                            </a:rPr>
                          </m:ctrlPr>
                        </m:accPr>
                        <m:e>
                          <m:r>
                            <a:rPr lang="en-US" altLang="zh-CN" sz="1400" i="1">
                              <a:latin typeface="Cambria Math" panose="02040503050406030204" charset="0"/>
                              <a:ea typeface="微软雅黑" panose="020B0503020204020204" pitchFamily="34" charset="-122"/>
                              <a:cs typeface="Cambria Math" panose="02040503050406030204" charset="0"/>
                            </a:rPr>
                            <m:t>𝜃</m:t>
                          </m:r>
                        </m:e>
                      </m:acc>
                      <m:r>
                        <a:rPr lang="en-US" altLang="zh-CN" sz="1400" i="1">
                          <a:latin typeface="Cambria Math" panose="02040503050406030204" charset="0"/>
                          <a:ea typeface="微软雅黑" panose="020B0503020204020204" pitchFamily="34" charset="-122"/>
                          <a:cs typeface="Cambria Math" panose="02040503050406030204" charset="0"/>
                        </a:rPr>
                        <m:t>)</m:t>
                      </m:r>
                    </m:oMath>
                  </m:oMathPara>
                </a14:m>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mc:Choice>
        <mc:Fallback>
          <p:sp>
            <p:nvSpPr>
              <p:cNvPr id="37" name="矩形 36"/>
              <p:cNvSpPr>
                <a:spLocks noRot="1" noChangeAspect="1" noMove="1" noResize="1" noEditPoints="1" noAdjustHandles="1" noChangeArrowheads="1" noChangeShapeType="1" noTextEdit="1"/>
              </p:cNvSpPr>
              <p:nvPr/>
            </p:nvSpPr>
            <p:spPr>
              <a:xfrm>
                <a:off x="6012180" y="3010535"/>
                <a:ext cx="803910" cy="300355"/>
              </a:xfrm>
              <a:prstGeom prst="rect">
                <a:avLst/>
              </a:prstGeom>
              <a:blipFill rotWithShape="1">
                <a:blip r:embed="rId11"/>
                <a:stretch>
                  <a:fillRect l="-632" t="-1691" r="-553" b="-1480"/>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cxnSp>
        <p:nvCxnSpPr>
          <p:cNvPr id="39" name="直接箭头连接符 38"/>
          <p:cNvCxnSpPr>
            <a:endCxn id="37" idx="3"/>
          </p:cNvCxnSpPr>
          <p:nvPr/>
        </p:nvCxnSpPr>
        <p:spPr>
          <a:xfrm flipH="1">
            <a:off x="6816090" y="3147695"/>
            <a:ext cx="1212215" cy="133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40" name="直接箭头连接符 39"/>
          <p:cNvCxnSpPr>
            <a:stCxn id="37" idx="0"/>
            <a:endCxn id="26" idx="4"/>
          </p:cNvCxnSpPr>
          <p:nvPr/>
        </p:nvCxnSpPr>
        <p:spPr>
          <a:xfrm flipV="1">
            <a:off x="6414135" y="2760345"/>
            <a:ext cx="635" cy="25019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1" name="文本框 40"/>
          <p:cNvSpPr txBox="1"/>
          <p:nvPr/>
        </p:nvSpPr>
        <p:spPr>
          <a:xfrm>
            <a:off x="6083935" y="2643505"/>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p:cxnSp>
        <p:nvCxnSpPr>
          <p:cNvPr id="42" name="肘形连接符 41"/>
          <p:cNvCxnSpPr/>
          <p:nvPr/>
        </p:nvCxnSpPr>
        <p:spPr>
          <a:xfrm rot="10800000">
            <a:off x="5302250" y="2426970"/>
            <a:ext cx="2736850" cy="156845"/>
          </a:xfrm>
          <a:prstGeom prst="bentConnector4">
            <a:avLst>
              <a:gd name="adj1" fmla="val -301"/>
              <a:gd name="adj2" fmla="val 357085"/>
            </a:avLst>
          </a:prstGeom>
          <a:solidFill>
            <a:schemeClr val="accent1"/>
          </a:solidFill>
          <a:ln w="9525" cap="flat" cmpd="sng" algn="ctr">
            <a:solidFill>
              <a:schemeClr val="tx1"/>
            </a:solidFill>
            <a:prstDash val="solid"/>
            <a:round/>
            <a:headEnd type="none" w="med" len="med"/>
            <a:tailEnd type="arrow" w="med" len="med"/>
          </a:ln>
        </p:spPr>
      </p:cxnSp>
      <p:sp>
        <p:nvSpPr>
          <p:cNvPr id="44" name="文本框 43"/>
          <p:cNvSpPr txBox="1"/>
          <p:nvPr/>
        </p:nvSpPr>
        <p:spPr>
          <a:xfrm>
            <a:off x="2339975" y="2931795"/>
            <a:ext cx="130746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latin typeface="Arial" panose="020B0604020202020204" pitchFamily="34" charset="0"/>
                <a:ea typeface="微软雅黑" panose="020B0503020204020204" pitchFamily="34" charset="-122"/>
              </a:rPr>
              <a:t>线性误差动力学</a:t>
            </a:r>
            <a:endParaRPr lang="zh-CN" altLang="en-US" sz="1200">
              <a:latin typeface="Arial" panose="020B0604020202020204" pitchFamily="34" charset="0"/>
              <a:ea typeface="微软雅黑" panose="020B0503020204020204" pitchFamily="34" charset="-122"/>
            </a:endParaRPr>
          </a:p>
        </p:txBody>
      </p:sp>
      <p:sp>
        <p:nvSpPr>
          <p:cNvPr id="45" name="文本框 44"/>
          <p:cNvSpPr txBox="1"/>
          <p:nvPr/>
        </p:nvSpPr>
        <p:spPr>
          <a:xfrm>
            <a:off x="5363845" y="3363595"/>
            <a:ext cx="243268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latin typeface="Arial" panose="020B0604020202020204" pitchFamily="34" charset="0"/>
                <a:ea typeface="微软雅黑" panose="020B0503020204020204" pitchFamily="34" charset="-122"/>
              </a:rPr>
              <a:t>依赖于状态的非线性动力学</a:t>
            </a:r>
            <a:r>
              <a:rPr lang="zh-CN" altLang="en-US" sz="1200">
                <a:latin typeface="Arial" panose="020B0604020202020204" pitchFamily="34" charset="0"/>
                <a:ea typeface="微软雅黑" panose="020B0503020204020204" pitchFamily="34" charset="-122"/>
              </a:rPr>
              <a:t>部分</a:t>
            </a:r>
            <a:endParaRPr lang="zh-CN" altLang="en-US" sz="12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1551305"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分析与</a:t>
            </a: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思考</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6</a:t>
            </a:r>
            <a:endParaRPr lang="zh-CN" altLang="en-US"/>
          </a:p>
        </p:txBody>
      </p:sp>
      <p:sp>
        <p:nvSpPr>
          <p:cNvPr id="11" name="文本框 10"/>
          <p:cNvSpPr txBox="1"/>
          <p:nvPr/>
        </p:nvSpPr>
        <p:spPr>
          <a:xfrm>
            <a:off x="3275965" y="987425"/>
            <a:ext cx="2045970" cy="29908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350">
                <a:latin typeface="Arial" panose="020B0604020202020204" pitchFamily="34" charset="0"/>
                <a:ea typeface="微软雅黑" panose="020B0503020204020204" pitchFamily="34" charset="-122"/>
              </a:rPr>
              <a:t>AnyGrasp</a:t>
            </a:r>
            <a:r>
              <a:rPr lang="zh-CN" altLang="en-US" sz="1350">
                <a:latin typeface="Arial" panose="020B0604020202020204" pitchFamily="34" charset="0"/>
                <a:ea typeface="微软雅黑" panose="020B0503020204020204" pitchFamily="34" charset="-122"/>
              </a:rPr>
              <a:t>抓取检测</a:t>
            </a:r>
            <a:r>
              <a:rPr lang="zh-CN" altLang="en-US" sz="1350">
                <a:latin typeface="Arial" panose="020B0604020202020204" pitchFamily="34" charset="0"/>
                <a:ea typeface="微软雅黑" panose="020B0503020204020204" pitchFamily="34" charset="-122"/>
              </a:rPr>
              <a:t>方法</a:t>
            </a:r>
            <a:endParaRPr lang="zh-CN" altLang="en-US" sz="1350">
              <a:latin typeface="Arial" panose="020B0604020202020204" pitchFamily="34" charset="0"/>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755650" y="1563370"/>
            <a:ext cx="7635240" cy="2727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3"/>
          <p:cNvGrpSpPr/>
          <p:nvPr/>
        </p:nvGrpSpPr>
        <p:grpSpPr bwMode="auto">
          <a:xfrm>
            <a:off x="76200" y="3822700"/>
            <a:ext cx="8977313" cy="1114425"/>
            <a:chOff x="0" y="0"/>
            <a:chExt cx="8109427" cy="1005707"/>
          </a:xfrm>
        </p:grpSpPr>
        <p:sp>
          <p:nvSpPr>
            <p:cNvPr id="22539" name="任意多边形 4"/>
            <p:cNvSpPr>
              <a:spLocks noChangeArrowheads="1"/>
            </p:cNvSpPr>
            <p:nvPr/>
          </p:nvSpPr>
          <p:spPr bwMode="auto">
            <a:xfrm>
              <a:off x="593914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40" name="任意多边形 5"/>
            <p:cNvSpPr>
              <a:spLocks noChangeArrowheads="1"/>
            </p:cNvSpPr>
            <p:nvPr/>
          </p:nvSpPr>
          <p:spPr bwMode="auto">
            <a:xfrm>
              <a:off x="615889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41" name="任意多边形 6"/>
            <p:cNvSpPr>
              <a:spLocks noChangeArrowheads="1"/>
            </p:cNvSpPr>
            <p:nvPr/>
          </p:nvSpPr>
          <p:spPr bwMode="auto">
            <a:xfrm>
              <a:off x="440629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42" name="任意多边形 7"/>
            <p:cNvSpPr>
              <a:spLocks noChangeArrowheads="1"/>
            </p:cNvSpPr>
            <p:nvPr/>
          </p:nvSpPr>
          <p:spPr bwMode="auto">
            <a:xfrm>
              <a:off x="413324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43" name="任意多边形 8"/>
            <p:cNvSpPr>
              <a:spLocks noChangeArrowheads="1"/>
            </p:cNvSpPr>
            <p:nvPr/>
          </p:nvSpPr>
          <p:spPr bwMode="auto">
            <a:xfrm>
              <a:off x="0" y="177800"/>
              <a:ext cx="4177697" cy="762223"/>
            </a:xfrm>
            <a:custGeom>
              <a:avLst/>
              <a:gdLst>
                <a:gd name="T0" fmla="*/ 4177691 w 4177700"/>
                <a:gd name="T1" fmla="*/ 82550 h 762222"/>
                <a:gd name="T2" fmla="*/ 3726841 w 4177700"/>
                <a:gd name="T3" fmla="*/ 285750 h 762222"/>
                <a:gd name="T4" fmla="*/ 3783991 w 4177700"/>
                <a:gd name="T5" fmla="*/ 349250 h 762222"/>
                <a:gd name="T6" fmla="*/ 3783991 w 4177700"/>
                <a:gd name="T7" fmla="*/ 558803 h 762222"/>
                <a:gd name="T8" fmla="*/ 3453794 w 4177700"/>
                <a:gd name="T9" fmla="*/ 558803 h 762222"/>
                <a:gd name="T10" fmla="*/ 3453794 w 4177700"/>
                <a:gd name="T11" fmla="*/ 349250 h 762222"/>
                <a:gd name="T12" fmla="*/ 3529991 w 4177700"/>
                <a:gd name="T13" fmla="*/ 292100 h 762222"/>
                <a:gd name="T14" fmla="*/ 3015644 w 4177700"/>
                <a:gd name="T15" fmla="*/ 63500 h 762222"/>
                <a:gd name="T16" fmla="*/ 2971194 w 4177700"/>
                <a:gd name="T17" fmla="*/ 95250 h 762222"/>
                <a:gd name="T18" fmla="*/ 2844194 w 4177700"/>
                <a:gd name="T19" fmla="*/ 38100 h 762222"/>
                <a:gd name="T20" fmla="*/ 2844194 w 4177700"/>
                <a:gd name="T21" fmla="*/ 406403 h 762222"/>
                <a:gd name="T22" fmla="*/ 2469544 w 4177700"/>
                <a:gd name="T23" fmla="*/ 406403 h 762222"/>
                <a:gd name="T24" fmla="*/ 2469544 w 4177700"/>
                <a:gd name="T25" fmla="*/ 177800 h 762222"/>
                <a:gd name="T26" fmla="*/ 2539394 w 4177700"/>
                <a:gd name="T27" fmla="*/ 133350 h 762222"/>
                <a:gd name="T28" fmla="*/ 2164744 w 4177700"/>
                <a:gd name="T29" fmla="*/ 0 h 762222"/>
                <a:gd name="T30" fmla="*/ 1393608 w 4177700"/>
                <a:gd name="T31" fmla="*/ 225011 h 762222"/>
                <a:gd name="T32" fmla="*/ 1479804 w 4177700"/>
                <a:gd name="T33" fmla="*/ 301066 h 762222"/>
                <a:gd name="T34" fmla="*/ 1482340 w 4177700"/>
                <a:gd name="T35" fmla="*/ 478530 h 762222"/>
                <a:gd name="T36" fmla="*/ 0 w 4177700"/>
                <a:gd name="T37" fmla="*/ 762225 h 7622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77700"/>
                <a:gd name="T58" fmla="*/ 0 h 762222"/>
                <a:gd name="T59" fmla="*/ 4177700 w 4177700"/>
                <a:gd name="T60" fmla="*/ 762222 h 7622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77700" h="762222">
                  <a:moveTo>
                    <a:pt x="4177700" y="82550"/>
                  </a:moveTo>
                  <a:lnTo>
                    <a:pt x="3726850" y="285750"/>
                  </a:lnTo>
                  <a:lnTo>
                    <a:pt x="3784000" y="349250"/>
                  </a:lnTo>
                  <a:lnTo>
                    <a:pt x="3784000" y="558800"/>
                  </a:lnTo>
                  <a:lnTo>
                    <a:pt x="3453800" y="558800"/>
                  </a:lnTo>
                  <a:lnTo>
                    <a:pt x="3453800" y="349250"/>
                  </a:lnTo>
                  <a:lnTo>
                    <a:pt x="3530000" y="292100"/>
                  </a:lnTo>
                  <a:lnTo>
                    <a:pt x="3015650" y="63500"/>
                  </a:lnTo>
                  <a:lnTo>
                    <a:pt x="2971200" y="95250"/>
                  </a:lnTo>
                  <a:lnTo>
                    <a:pt x="2844200" y="38100"/>
                  </a:lnTo>
                  <a:lnTo>
                    <a:pt x="2844200" y="406400"/>
                  </a:lnTo>
                  <a:lnTo>
                    <a:pt x="2469550" y="406400"/>
                  </a:lnTo>
                  <a:lnTo>
                    <a:pt x="2469550" y="177800"/>
                  </a:lnTo>
                  <a:lnTo>
                    <a:pt x="2539400" y="133350"/>
                  </a:lnTo>
                  <a:lnTo>
                    <a:pt x="2164750" y="0"/>
                  </a:lnTo>
                  <a:lnTo>
                    <a:pt x="1393611" y="225011"/>
                  </a:lnTo>
                  <a:lnTo>
                    <a:pt x="1479807" y="301066"/>
                  </a:lnTo>
                  <a:cubicBezTo>
                    <a:pt x="1480652" y="360220"/>
                    <a:pt x="1481498" y="419373"/>
                    <a:pt x="1482343" y="478527"/>
                  </a:cubicBezTo>
                  <a:lnTo>
                    <a:pt x="0" y="762222"/>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44" name="任意多边形 9"/>
            <p:cNvSpPr>
              <a:spLocks noChangeArrowheads="1"/>
            </p:cNvSpPr>
            <p:nvPr/>
          </p:nvSpPr>
          <p:spPr bwMode="auto">
            <a:xfrm>
              <a:off x="241874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4585" name="TextBox 11"/>
          <p:cNvSpPr>
            <a:spLocks noChangeArrowheads="1"/>
          </p:cNvSpPr>
          <p:nvPr/>
        </p:nvSpPr>
        <p:spPr bwMode="auto">
          <a:xfrm>
            <a:off x="2700338" y="842963"/>
            <a:ext cx="107950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6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rPr>
              <a:t>感</a:t>
            </a:r>
            <a:endParaRPr lang="zh-CN" altLang="en-US" sz="6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endParaRPr>
          </a:p>
        </p:txBody>
      </p:sp>
      <p:sp>
        <p:nvSpPr>
          <p:cNvPr id="24586" name="TextBox 12"/>
          <p:cNvSpPr>
            <a:spLocks noChangeArrowheads="1"/>
          </p:cNvSpPr>
          <p:nvPr/>
        </p:nvSpPr>
        <p:spPr bwMode="auto">
          <a:xfrm>
            <a:off x="3587750" y="842963"/>
            <a:ext cx="10795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6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rPr>
              <a:t>谢</a:t>
            </a:r>
            <a:endParaRPr lang="zh-CN" altLang="en-US" sz="6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endParaRPr>
          </a:p>
        </p:txBody>
      </p:sp>
      <p:sp>
        <p:nvSpPr>
          <p:cNvPr id="24587" name="TextBox 13"/>
          <p:cNvSpPr>
            <a:spLocks noChangeArrowheads="1"/>
          </p:cNvSpPr>
          <p:nvPr/>
        </p:nvSpPr>
        <p:spPr bwMode="auto">
          <a:xfrm>
            <a:off x="4476750" y="842963"/>
            <a:ext cx="107950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6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rPr>
              <a:t>垂</a:t>
            </a:r>
            <a:endParaRPr lang="zh-CN" altLang="en-US" sz="6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endParaRPr>
          </a:p>
        </p:txBody>
      </p:sp>
      <p:sp>
        <p:nvSpPr>
          <p:cNvPr id="24588" name="TextBox 14"/>
          <p:cNvSpPr>
            <a:spLocks noChangeArrowheads="1"/>
          </p:cNvSpPr>
          <p:nvPr/>
        </p:nvSpPr>
        <p:spPr bwMode="auto">
          <a:xfrm>
            <a:off x="5364163" y="842963"/>
            <a:ext cx="107950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6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rPr>
              <a:t>听</a:t>
            </a:r>
            <a:endParaRPr lang="zh-CN" altLang="en-US" sz="6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endParaRPr>
          </a:p>
        </p:txBody>
      </p:sp>
      <p:sp>
        <p:nvSpPr>
          <p:cNvPr id="24590" name="TextBox 16"/>
          <p:cNvSpPr>
            <a:spLocks noChangeArrowheads="1"/>
          </p:cNvSpPr>
          <p:nvPr/>
        </p:nvSpPr>
        <p:spPr bwMode="auto">
          <a:xfrm>
            <a:off x="755650" y="1950085"/>
            <a:ext cx="76644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200" dirty="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基于机械臂的小孔插入操纵控制技术研究</a:t>
            </a:r>
            <a:endParaRPr lang="zh-CN" altLang="en-US" sz="3200" dirty="0">
              <a:solidFill>
                <a:srgbClr val="0B243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2" name="TextBox 18"/>
          <p:cNvSpPr>
            <a:spLocks noChangeArrowheads="1"/>
          </p:cNvSpPr>
          <p:nvPr/>
        </p:nvSpPr>
        <p:spPr bwMode="auto">
          <a:xfrm>
            <a:off x="2700655" y="3186113"/>
            <a:ext cx="35623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答辩人：夏腾辉    导师：</a:t>
            </a:r>
            <a:r>
              <a:rPr lang="zh-CN" altLang="en-US"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吴乃龙</a:t>
            </a:r>
            <a:endParaRPr lang="zh-CN" altLang="en-US"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3234055" y="2427605"/>
            <a:ext cx="2322195" cy="929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578"/>
                                        </p:tgtEl>
                                        <p:attrNameLst>
                                          <p:attrName>style.visibility</p:attrName>
                                        </p:attrNameLst>
                                      </p:cBhvr>
                                      <p:to>
                                        <p:strVal val="visible"/>
                                      </p:to>
                                    </p:set>
                                    <p:animEffect>
                                      <p:cBhvr>
                                        <p:cTn id="7" dur="3900"/>
                                        <p:tgtEl>
                                          <p:spTgt spid="24578"/>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4585"/>
                                        </p:tgtEl>
                                        <p:attrNameLst>
                                          <p:attrName>style.visibility</p:attrName>
                                        </p:attrNameLst>
                                      </p:cBhvr>
                                      <p:to>
                                        <p:strVal val="visible"/>
                                      </p:to>
                                    </p:set>
                                    <p:anim calcmode="lin" valueType="num">
                                      <p:cBhvr>
                                        <p:cTn id="10" dur="500" fill="hold"/>
                                        <p:tgtEl>
                                          <p:spTgt spid="24585"/>
                                        </p:tgtEl>
                                        <p:attrNameLst>
                                          <p:attrName>ppt_x</p:attrName>
                                        </p:attrNameLst>
                                      </p:cBhvr>
                                      <p:tavLst>
                                        <p:tav tm="0">
                                          <p:val>
                                            <p:strVal val="#ppt_x"/>
                                          </p:val>
                                        </p:tav>
                                        <p:tav tm="100000">
                                          <p:val>
                                            <p:strVal val="#ppt_x"/>
                                          </p:val>
                                        </p:tav>
                                      </p:tavLst>
                                    </p:anim>
                                    <p:anim calcmode="lin" valueType="num">
                                      <p:cBhvr>
                                        <p:cTn id="11" dur="500" fill="hold"/>
                                        <p:tgtEl>
                                          <p:spTgt spid="24585"/>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200"/>
                                  </p:stCondLst>
                                  <p:childTnLst>
                                    <p:set>
                                      <p:cBhvr>
                                        <p:cTn id="13" dur="1" fill="hold">
                                          <p:stCondLst>
                                            <p:cond delay="0"/>
                                          </p:stCondLst>
                                        </p:cTn>
                                        <p:tgtEl>
                                          <p:spTgt spid="24586"/>
                                        </p:tgtEl>
                                        <p:attrNameLst>
                                          <p:attrName>style.visibility</p:attrName>
                                        </p:attrNameLst>
                                      </p:cBhvr>
                                      <p:to>
                                        <p:strVal val="visible"/>
                                      </p:to>
                                    </p:set>
                                    <p:anim calcmode="lin" valueType="num">
                                      <p:cBhvr>
                                        <p:cTn id="14" dur="500" fill="hold"/>
                                        <p:tgtEl>
                                          <p:spTgt spid="24586"/>
                                        </p:tgtEl>
                                        <p:attrNameLst>
                                          <p:attrName>ppt_x</p:attrName>
                                        </p:attrNameLst>
                                      </p:cBhvr>
                                      <p:tavLst>
                                        <p:tav tm="0">
                                          <p:val>
                                            <p:strVal val="#ppt_x"/>
                                          </p:val>
                                        </p:tav>
                                        <p:tav tm="100000">
                                          <p:val>
                                            <p:strVal val="#ppt_x"/>
                                          </p:val>
                                        </p:tav>
                                      </p:tavLst>
                                    </p:anim>
                                    <p:anim calcmode="lin" valueType="num">
                                      <p:cBhvr>
                                        <p:cTn id="15" dur="500" fill="hold"/>
                                        <p:tgtEl>
                                          <p:spTgt spid="24586"/>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stCondLst>
                                    <p:cond delay="400"/>
                                  </p:stCondLst>
                                  <p:childTnLst>
                                    <p:set>
                                      <p:cBhvr>
                                        <p:cTn id="17" dur="1" fill="hold">
                                          <p:stCondLst>
                                            <p:cond delay="0"/>
                                          </p:stCondLst>
                                        </p:cTn>
                                        <p:tgtEl>
                                          <p:spTgt spid="24587"/>
                                        </p:tgtEl>
                                        <p:attrNameLst>
                                          <p:attrName>style.visibility</p:attrName>
                                        </p:attrNameLst>
                                      </p:cBhvr>
                                      <p:to>
                                        <p:strVal val="visible"/>
                                      </p:to>
                                    </p:set>
                                    <p:anim calcmode="lin" valueType="num">
                                      <p:cBhvr>
                                        <p:cTn id="18" dur="500" fill="hold"/>
                                        <p:tgtEl>
                                          <p:spTgt spid="24587"/>
                                        </p:tgtEl>
                                        <p:attrNameLst>
                                          <p:attrName>ppt_x</p:attrName>
                                        </p:attrNameLst>
                                      </p:cBhvr>
                                      <p:tavLst>
                                        <p:tav tm="0">
                                          <p:val>
                                            <p:strVal val="#ppt_x"/>
                                          </p:val>
                                        </p:tav>
                                        <p:tav tm="100000">
                                          <p:val>
                                            <p:strVal val="#ppt_x"/>
                                          </p:val>
                                        </p:tav>
                                      </p:tavLst>
                                    </p:anim>
                                    <p:anim calcmode="lin" valueType="num">
                                      <p:cBhvr>
                                        <p:cTn id="19" dur="500" fill="hold"/>
                                        <p:tgtEl>
                                          <p:spTgt spid="24587"/>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600"/>
                                  </p:stCondLst>
                                  <p:childTnLst>
                                    <p:set>
                                      <p:cBhvr>
                                        <p:cTn id="21" dur="1" fill="hold">
                                          <p:stCondLst>
                                            <p:cond delay="0"/>
                                          </p:stCondLst>
                                        </p:cTn>
                                        <p:tgtEl>
                                          <p:spTgt spid="24588"/>
                                        </p:tgtEl>
                                        <p:attrNameLst>
                                          <p:attrName>style.visibility</p:attrName>
                                        </p:attrNameLst>
                                      </p:cBhvr>
                                      <p:to>
                                        <p:strVal val="visible"/>
                                      </p:to>
                                    </p:set>
                                    <p:anim calcmode="lin" valueType="num">
                                      <p:cBhvr>
                                        <p:cTn id="22" dur="500" fill="hold"/>
                                        <p:tgtEl>
                                          <p:spTgt spid="24588"/>
                                        </p:tgtEl>
                                        <p:attrNameLst>
                                          <p:attrName>ppt_x</p:attrName>
                                        </p:attrNameLst>
                                      </p:cBhvr>
                                      <p:tavLst>
                                        <p:tav tm="0">
                                          <p:val>
                                            <p:strVal val="#ppt_x"/>
                                          </p:val>
                                        </p:tav>
                                        <p:tav tm="100000">
                                          <p:val>
                                            <p:strVal val="#ppt_x"/>
                                          </p:val>
                                        </p:tav>
                                      </p:tavLst>
                                    </p:anim>
                                    <p:anim calcmode="lin" valueType="num">
                                      <p:cBhvr>
                                        <p:cTn id="23" dur="500" fill="hold"/>
                                        <p:tgtEl>
                                          <p:spTgt spid="24588"/>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500"/>
                                  </p:stCondLst>
                                  <p:childTnLst>
                                    <p:set>
                                      <p:cBhvr>
                                        <p:cTn id="25" dur="1" fill="hold">
                                          <p:stCondLst>
                                            <p:cond delay="0"/>
                                          </p:stCondLst>
                                        </p:cTn>
                                        <p:tgtEl>
                                          <p:spTgt spid="24590"/>
                                        </p:tgtEl>
                                        <p:attrNameLst>
                                          <p:attrName>style.visibility</p:attrName>
                                        </p:attrNameLst>
                                      </p:cBhvr>
                                      <p:to>
                                        <p:strVal val="visible"/>
                                      </p:to>
                                    </p:set>
                                    <p:animEffect>
                                      <p:cBhvr>
                                        <p:cTn id="26" dur="500"/>
                                        <p:tgtEl>
                                          <p:spTgt spid="24590"/>
                                        </p:tgtEl>
                                      </p:cBhvr>
                                    </p:animEffect>
                                  </p:childTnLst>
                                </p:cTn>
                              </p:par>
                              <p:par>
                                <p:cTn id="27" presetID="2" presetClass="entr" presetSubtype="4" fill="hold" grpId="0" nodeType="withEffect">
                                  <p:stCondLst>
                                    <p:cond delay="2400"/>
                                  </p:stCondLst>
                                  <p:childTnLst>
                                    <p:set>
                                      <p:cBhvr>
                                        <p:cTn id="28" dur="1" fill="hold">
                                          <p:stCondLst>
                                            <p:cond delay="0"/>
                                          </p:stCondLst>
                                        </p:cTn>
                                        <p:tgtEl>
                                          <p:spTgt spid="24592"/>
                                        </p:tgtEl>
                                        <p:attrNameLst>
                                          <p:attrName>style.visibility</p:attrName>
                                        </p:attrNameLst>
                                      </p:cBhvr>
                                      <p:to>
                                        <p:strVal val="visible"/>
                                      </p:to>
                                    </p:set>
                                    <p:anim calcmode="lin" valueType="num">
                                      <p:cBhvr>
                                        <p:cTn id="29" dur="500" fill="hold"/>
                                        <p:tgtEl>
                                          <p:spTgt spid="24592"/>
                                        </p:tgtEl>
                                        <p:attrNameLst>
                                          <p:attrName>ppt_x</p:attrName>
                                        </p:attrNameLst>
                                      </p:cBhvr>
                                      <p:tavLst>
                                        <p:tav tm="0">
                                          <p:val>
                                            <p:strVal val="#ppt_x"/>
                                          </p:val>
                                        </p:tav>
                                        <p:tav tm="100000">
                                          <p:val>
                                            <p:strVal val="#ppt_x"/>
                                          </p:val>
                                        </p:tav>
                                      </p:tavLst>
                                    </p:anim>
                                    <p:anim calcmode="lin" valueType="num">
                                      <p:cBhvr>
                                        <p:cTn id="30" dur="500" fill="hold"/>
                                        <p:tgtEl>
                                          <p:spTgt spid="245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5" grpId="0" bldLvl="0" autoUpdateAnimBg="0"/>
      <p:bldP spid="24586" grpId="0" bldLvl="0" autoUpdateAnimBg="0"/>
      <p:bldP spid="24587" grpId="0" bldLvl="0" autoUpdateAnimBg="0"/>
      <p:bldP spid="24588" grpId="0" bldLvl="0" autoUpdateAnimBg="0"/>
      <p:bldP spid="24590" grpId="0" bldLvl="0" autoUpdateAnimBg="0"/>
      <p:bldP spid="24592"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p:cNvGrpSpPr/>
          <p:nvPr/>
        </p:nvGrpSpPr>
        <p:grpSpPr bwMode="auto">
          <a:xfrm>
            <a:off x="2117725" y="1347788"/>
            <a:ext cx="4908550" cy="792162"/>
            <a:chOff x="0" y="0"/>
            <a:chExt cx="6230429" cy="1005707"/>
          </a:xfrm>
        </p:grpSpPr>
        <p:sp>
          <p:nvSpPr>
            <p:cNvPr id="3105" name="任意多边形 1"/>
            <p:cNvSpPr>
              <a:spLocks noChangeArrowheads="1"/>
            </p:cNvSpPr>
            <p:nvPr/>
          </p:nvSpPr>
          <p:spPr bwMode="auto">
            <a:xfrm>
              <a:off x="4060150"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06" name="任意多边形 4"/>
            <p:cNvSpPr>
              <a:spLocks noChangeArrowheads="1"/>
            </p:cNvSpPr>
            <p:nvPr/>
          </p:nvSpPr>
          <p:spPr bwMode="auto">
            <a:xfrm>
              <a:off x="4279900"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07" name="任意多边形 5"/>
            <p:cNvSpPr>
              <a:spLocks noChangeArrowheads="1"/>
            </p:cNvSpPr>
            <p:nvPr/>
          </p:nvSpPr>
          <p:spPr bwMode="auto">
            <a:xfrm>
              <a:off x="2527300"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08" name="任意多边形 6"/>
            <p:cNvSpPr>
              <a:spLocks noChangeArrowheads="1"/>
            </p:cNvSpPr>
            <p:nvPr/>
          </p:nvSpPr>
          <p:spPr bwMode="auto">
            <a:xfrm>
              <a:off x="2254250"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09" name="任意多边形 7"/>
            <p:cNvSpPr>
              <a:spLocks noChangeArrowheads="1"/>
            </p:cNvSpPr>
            <p:nvPr/>
          </p:nvSpPr>
          <p:spPr bwMode="auto">
            <a:xfrm>
              <a:off x="0" y="177801"/>
              <a:ext cx="2298699" cy="558801"/>
            </a:xfrm>
            <a:custGeom>
              <a:avLst/>
              <a:gdLst>
                <a:gd name="T0" fmla="*/ 2298697 w 2298700"/>
                <a:gd name="T1" fmla="*/ 82550 h 558800"/>
                <a:gd name="T2" fmla="*/ 1847847 w 2298700"/>
                <a:gd name="T3" fmla="*/ 285753 h 558800"/>
                <a:gd name="T4" fmla="*/ 1904997 w 2298700"/>
                <a:gd name="T5" fmla="*/ 349253 h 558800"/>
                <a:gd name="T6" fmla="*/ 1904997 w 2298700"/>
                <a:gd name="T7" fmla="*/ 558803 h 558800"/>
                <a:gd name="T8" fmla="*/ 1574797 w 2298700"/>
                <a:gd name="T9" fmla="*/ 558803 h 558800"/>
                <a:gd name="T10" fmla="*/ 1574797 w 2298700"/>
                <a:gd name="T11" fmla="*/ 349253 h 558800"/>
                <a:gd name="T12" fmla="*/ 1650997 w 2298700"/>
                <a:gd name="T13" fmla="*/ 292103 h 558800"/>
                <a:gd name="T14" fmla="*/ 1136650 w 2298700"/>
                <a:gd name="T15" fmla="*/ 63500 h 558800"/>
                <a:gd name="T16" fmla="*/ 1092200 w 2298700"/>
                <a:gd name="T17" fmla="*/ 95250 h 558800"/>
                <a:gd name="T18" fmla="*/ 965200 w 2298700"/>
                <a:gd name="T19" fmla="*/ 38100 h 558800"/>
                <a:gd name="T20" fmla="*/ 965200 w 2298700"/>
                <a:gd name="T21" fmla="*/ 406403 h 558800"/>
                <a:gd name="T22" fmla="*/ 590550 w 2298700"/>
                <a:gd name="T23" fmla="*/ 406403 h 558800"/>
                <a:gd name="T24" fmla="*/ 590550 w 2298700"/>
                <a:gd name="T25" fmla="*/ 177800 h 558800"/>
                <a:gd name="T26" fmla="*/ 660400 w 2298700"/>
                <a:gd name="T27" fmla="*/ 133350 h 558800"/>
                <a:gd name="T28" fmla="*/ 285750 w 2298700"/>
                <a:gd name="T29" fmla="*/ 0 h 558800"/>
                <a:gd name="T30" fmla="*/ 43507 w 2298700"/>
                <a:gd name="T31" fmla="*/ 112238 h 558800"/>
                <a:gd name="T32" fmla="*/ 0 w 2298700"/>
                <a:gd name="T33" fmla="*/ 139700 h 5588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98700"/>
                <a:gd name="T52" fmla="*/ 0 h 558800"/>
                <a:gd name="T53" fmla="*/ 2298700 w 2298700"/>
                <a:gd name="T54" fmla="*/ 558800 h 5588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98700" h="558800">
                  <a:moveTo>
                    <a:pt x="2298700" y="82550"/>
                  </a:moveTo>
                  <a:lnTo>
                    <a:pt x="1847850" y="285750"/>
                  </a:lnTo>
                  <a:lnTo>
                    <a:pt x="1905000" y="349250"/>
                  </a:lnTo>
                  <a:lnTo>
                    <a:pt x="1905000" y="558800"/>
                  </a:lnTo>
                  <a:lnTo>
                    <a:pt x="1574800" y="558800"/>
                  </a:lnTo>
                  <a:lnTo>
                    <a:pt x="1574800" y="349250"/>
                  </a:lnTo>
                  <a:lnTo>
                    <a:pt x="1651000" y="292100"/>
                  </a:lnTo>
                  <a:lnTo>
                    <a:pt x="1136650" y="63500"/>
                  </a:lnTo>
                  <a:lnTo>
                    <a:pt x="1092200" y="95250"/>
                  </a:lnTo>
                  <a:lnTo>
                    <a:pt x="965200" y="38100"/>
                  </a:lnTo>
                  <a:lnTo>
                    <a:pt x="965200" y="406400"/>
                  </a:lnTo>
                  <a:lnTo>
                    <a:pt x="590550" y="406400"/>
                  </a:lnTo>
                  <a:lnTo>
                    <a:pt x="590550" y="177800"/>
                  </a:lnTo>
                  <a:lnTo>
                    <a:pt x="660400" y="133350"/>
                  </a:lnTo>
                  <a:lnTo>
                    <a:pt x="285750" y="0"/>
                  </a:lnTo>
                  <a:lnTo>
                    <a:pt x="43507" y="112238"/>
                  </a:lnTo>
                  <a:lnTo>
                    <a:pt x="0" y="13970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10" name="任意多边形 8"/>
            <p:cNvSpPr>
              <a:spLocks noChangeArrowheads="1"/>
            </p:cNvSpPr>
            <p:nvPr/>
          </p:nvSpPr>
          <p:spPr bwMode="auto">
            <a:xfrm>
              <a:off x="539750"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9050" cap="flat" cmpd="sng">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129" name="直接连接符 11"/>
          <p:cNvSpPr>
            <a:spLocks noChangeShapeType="1"/>
          </p:cNvSpPr>
          <p:nvPr/>
        </p:nvSpPr>
        <p:spPr bwMode="auto">
          <a:xfrm flipH="1">
            <a:off x="3175" y="2139950"/>
            <a:ext cx="9137650" cy="0"/>
          </a:xfrm>
          <a:prstGeom prst="line">
            <a:avLst/>
          </a:prstGeom>
          <a:noFill/>
          <a:ln w="19050">
            <a:solidFill>
              <a:srgbClr val="0B2430"/>
            </a:solidFill>
            <a:bevel/>
          </a:ln>
          <a:extLst>
            <a:ext uri="{909E8E84-426E-40DD-AFC4-6F175D3DCCD1}">
              <a14:hiddenFill xmlns:a14="http://schemas.microsoft.com/office/drawing/2010/main">
                <a:noFill/>
              </a14:hiddenFill>
            </a:ext>
          </a:extLst>
        </p:spPr>
        <p:txBody>
          <a:bodyPr/>
          <a:lstStyle/>
          <a:p>
            <a:endParaRPr lang="zh-CN" altLang="en-US"/>
          </a:p>
        </p:txBody>
      </p:sp>
      <p:sp>
        <p:nvSpPr>
          <p:cNvPr id="5130" name="直接连接符 18"/>
          <p:cNvSpPr>
            <a:spLocks noChangeShapeType="1"/>
          </p:cNvSpPr>
          <p:nvPr/>
        </p:nvSpPr>
        <p:spPr bwMode="auto">
          <a:xfrm>
            <a:off x="3486150" y="2211388"/>
            <a:ext cx="1588" cy="2033587"/>
          </a:xfrm>
          <a:prstGeom prst="line">
            <a:avLst/>
          </a:prstGeom>
          <a:noFill/>
          <a:ln w="12700">
            <a:solidFill>
              <a:srgbClr val="0B2430"/>
            </a:solidFill>
            <a:bevel/>
          </a:ln>
          <a:extLst>
            <a:ext uri="{909E8E84-426E-40DD-AFC4-6F175D3DCCD1}">
              <a14:hiddenFill xmlns:a14="http://schemas.microsoft.com/office/drawing/2010/main">
                <a:noFill/>
              </a14:hiddenFill>
            </a:ext>
          </a:extLst>
        </p:spPr>
        <p:txBody>
          <a:bodyPr/>
          <a:lstStyle/>
          <a:p>
            <a:endParaRPr lang="zh-CN" altLang="en-US"/>
          </a:p>
        </p:txBody>
      </p:sp>
      <p:sp>
        <p:nvSpPr>
          <p:cNvPr id="5131" name="直接连接符 20"/>
          <p:cNvSpPr>
            <a:spLocks noChangeShapeType="1"/>
          </p:cNvSpPr>
          <p:nvPr/>
        </p:nvSpPr>
        <p:spPr bwMode="auto">
          <a:xfrm>
            <a:off x="4029075" y="2211388"/>
            <a:ext cx="0" cy="2033587"/>
          </a:xfrm>
          <a:prstGeom prst="line">
            <a:avLst/>
          </a:prstGeom>
          <a:noFill/>
          <a:ln w="12700">
            <a:solidFill>
              <a:srgbClr val="0B2430"/>
            </a:solidFill>
            <a:bevel/>
          </a:ln>
          <a:extLst>
            <a:ext uri="{909E8E84-426E-40DD-AFC4-6F175D3DCCD1}">
              <a14:hiddenFill xmlns:a14="http://schemas.microsoft.com/office/drawing/2010/main">
                <a:noFill/>
              </a14:hiddenFill>
            </a:ext>
          </a:extLst>
        </p:spPr>
        <p:txBody>
          <a:bodyPr/>
          <a:lstStyle/>
          <a:p>
            <a:endParaRPr lang="zh-CN" altLang="en-US"/>
          </a:p>
        </p:txBody>
      </p:sp>
      <p:sp>
        <p:nvSpPr>
          <p:cNvPr id="5132" name="直接连接符 21"/>
          <p:cNvSpPr>
            <a:spLocks noChangeShapeType="1"/>
          </p:cNvSpPr>
          <p:nvPr/>
        </p:nvSpPr>
        <p:spPr bwMode="auto">
          <a:xfrm>
            <a:off x="4572000" y="2211388"/>
            <a:ext cx="0" cy="2033587"/>
          </a:xfrm>
          <a:prstGeom prst="line">
            <a:avLst/>
          </a:prstGeom>
          <a:noFill/>
          <a:ln w="12700">
            <a:solidFill>
              <a:srgbClr val="0B2430"/>
            </a:solidFill>
            <a:bevel/>
          </a:ln>
          <a:extLst>
            <a:ext uri="{909E8E84-426E-40DD-AFC4-6F175D3DCCD1}">
              <a14:hiddenFill xmlns:a14="http://schemas.microsoft.com/office/drawing/2010/main">
                <a:noFill/>
              </a14:hiddenFill>
            </a:ext>
          </a:extLst>
        </p:spPr>
        <p:txBody>
          <a:bodyPr/>
          <a:lstStyle/>
          <a:p>
            <a:endParaRPr lang="zh-CN" altLang="en-US"/>
          </a:p>
        </p:txBody>
      </p:sp>
      <p:sp>
        <p:nvSpPr>
          <p:cNvPr id="5133" name="直接连接符 22"/>
          <p:cNvSpPr>
            <a:spLocks noChangeShapeType="1"/>
          </p:cNvSpPr>
          <p:nvPr/>
        </p:nvSpPr>
        <p:spPr bwMode="auto">
          <a:xfrm>
            <a:off x="5114925" y="2211388"/>
            <a:ext cx="0" cy="2033587"/>
          </a:xfrm>
          <a:prstGeom prst="line">
            <a:avLst/>
          </a:prstGeom>
          <a:noFill/>
          <a:ln w="12700">
            <a:solidFill>
              <a:srgbClr val="0B2430"/>
            </a:solidFill>
            <a:bevel/>
          </a:ln>
          <a:extLst>
            <a:ext uri="{909E8E84-426E-40DD-AFC4-6F175D3DCCD1}">
              <a14:hiddenFill xmlns:a14="http://schemas.microsoft.com/office/drawing/2010/main">
                <a:noFill/>
              </a14:hiddenFill>
            </a:ext>
          </a:extLst>
        </p:spPr>
        <p:txBody>
          <a:bodyPr/>
          <a:lstStyle/>
          <a:p>
            <a:endParaRPr lang="zh-CN" altLang="en-US"/>
          </a:p>
        </p:txBody>
      </p:sp>
      <p:sp>
        <p:nvSpPr>
          <p:cNvPr id="5134" name="直接连接符 23"/>
          <p:cNvSpPr>
            <a:spLocks noChangeShapeType="1"/>
          </p:cNvSpPr>
          <p:nvPr/>
        </p:nvSpPr>
        <p:spPr bwMode="auto">
          <a:xfrm>
            <a:off x="5657850" y="2211388"/>
            <a:ext cx="0" cy="2033587"/>
          </a:xfrm>
          <a:prstGeom prst="line">
            <a:avLst/>
          </a:prstGeom>
          <a:noFill/>
          <a:ln w="12700">
            <a:solidFill>
              <a:srgbClr val="0B2430"/>
            </a:solidFill>
            <a:bevel/>
          </a:ln>
          <a:extLst>
            <a:ext uri="{909E8E84-426E-40DD-AFC4-6F175D3DCCD1}">
              <a14:hiddenFill xmlns:a14="http://schemas.microsoft.com/office/drawing/2010/main">
                <a:noFill/>
              </a14:hiddenFill>
            </a:ext>
          </a:extLst>
        </p:spPr>
        <p:txBody>
          <a:bodyPr/>
          <a:lstStyle/>
          <a:p>
            <a:endParaRPr lang="zh-CN" altLang="en-US"/>
          </a:p>
        </p:txBody>
      </p:sp>
      <p:sp>
        <p:nvSpPr>
          <p:cNvPr id="5135" name="直接连接符 50"/>
          <p:cNvSpPr>
            <a:spLocks noChangeShapeType="1"/>
          </p:cNvSpPr>
          <p:nvPr/>
        </p:nvSpPr>
        <p:spPr bwMode="auto">
          <a:xfrm>
            <a:off x="6200775" y="2211388"/>
            <a:ext cx="0" cy="2033587"/>
          </a:xfrm>
          <a:prstGeom prst="line">
            <a:avLst/>
          </a:prstGeom>
          <a:noFill/>
          <a:ln w="12700">
            <a:solidFill>
              <a:srgbClr val="0B2430"/>
            </a:solidFill>
            <a:bevel/>
          </a:ln>
          <a:extLst>
            <a:ext uri="{909E8E84-426E-40DD-AFC4-6F175D3DCCD1}">
              <a14:hiddenFill xmlns:a14="http://schemas.microsoft.com/office/drawing/2010/main">
                <a:noFill/>
              </a14:hiddenFill>
            </a:ext>
          </a:extLst>
        </p:spPr>
        <p:txBody>
          <a:bodyPr/>
          <a:lstStyle/>
          <a:p>
            <a:endParaRPr lang="zh-CN" altLang="en-US"/>
          </a:p>
        </p:txBody>
      </p:sp>
      <p:sp>
        <p:nvSpPr>
          <p:cNvPr id="5136" name="直接连接符 51"/>
          <p:cNvSpPr>
            <a:spLocks noChangeShapeType="1"/>
          </p:cNvSpPr>
          <p:nvPr/>
        </p:nvSpPr>
        <p:spPr bwMode="auto">
          <a:xfrm>
            <a:off x="2943225" y="2211388"/>
            <a:ext cx="1588" cy="2033587"/>
          </a:xfrm>
          <a:prstGeom prst="line">
            <a:avLst/>
          </a:prstGeom>
          <a:noFill/>
          <a:ln w="12700">
            <a:solidFill>
              <a:srgbClr val="0B2430"/>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5137" name="组合 3"/>
          <p:cNvGrpSpPr/>
          <p:nvPr/>
        </p:nvGrpSpPr>
        <p:grpSpPr bwMode="auto">
          <a:xfrm>
            <a:off x="3043238" y="2327275"/>
            <a:ext cx="342900" cy="1819275"/>
            <a:chOff x="0" y="0"/>
            <a:chExt cx="343012" cy="1817784"/>
          </a:xfrm>
        </p:grpSpPr>
        <p:sp>
          <p:nvSpPr>
            <p:cNvPr id="3103" name="TextBox 25"/>
            <p:cNvSpPr>
              <a:spLocks noChangeArrowheads="1"/>
            </p:cNvSpPr>
            <p:nvPr/>
          </p:nvSpPr>
          <p:spPr bwMode="auto">
            <a:xfrm>
              <a:off x="0" y="217346"/>
              <a:ext cx="343012"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rPr>
                <a:t>选题背景与意义</a:t>
              </a:r>
              <a:endPar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04" name="椭圆 2"/>
            <p:cNvSpPr>
              <a:spLocks noChangeArrowheads="1"/>
            </p:cNvSpPr>
            <p:nvPr/>
          </p:nvSpPr>
          <p:spPr bwMode="auto">
            <a:xfrm>
              <a:off x="80417" y="0"/>
              <a:ext cx="199762" cy="199762"/>
            </a:xfrm>
            <a:prstGeom prst="ellipse">
              <a:avLst/>
            </a:prstGeom>
            <a:noFill/>
            <a:ln w="19050">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200">
                <a:solidFill>
                  <a:srgbClr val="0B2430"/>
                </a:solidFill>
              </a:endParaRPr>
            </a:p>
          </p:txBody>
        </p:sp>
      </p:grpSp>
      <p:grpSp>
        <p:nvGrpSpPr>
          <p:cNvPr id="5140" name="组合 10"/>
          <p:cNvGrpSpPr/>
          <p:nvPr/>
        </p:nvGrpSpPr>
        <p:grpSpPr bwMode="auto">
          <a:xfrm>
            <a:off x="3586163" y="2327275"/>
            <a:ext cx="342900" cy="1819275"/>
            <a:chOff x="0" y="0"/>
            <a:chExt cx="343012" cy="1817784"/>
          </a:xfrm>
        </p:grpSpPr>
        <p:sp>
          <p:nvSpPr>
            <p:cNvPr id="3101" name="TextBox 45"/>
            <p:cNvSpPr>
              <a:spLocks noChangeArrowheads="1"/>
            </p:cNvSpPr>
            <p:nvPr/>
          </p:nvSpPr>
          <p:spPr bwMode="auto">
            <a:xfrm>
              <a:off x="0" y="217346"/>
              <a:ext cx="343012"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rPr>
                <a:t>国内外研究现状</a:t>
              </a:r>
              <a:endParaRPr lang="zh-CN" altLang="en-US"/>
            </a:p>
          </p:txBody>
        </p:sp>
        <p:sp>
          <p:nvSpPr>
            <p:cNvPr id="3102" name="椭圆 26"/>
            <p:cNvSpPr>
              <a:spLocks noChangeArrowheads="1"/>
            </p:cNvSpPr>
            <p:nvPr/>
          </p:nvSpPr>
          <p:spPr bwMode="auto">
            <a:xfrm>
              <a:off x="71625" y="0"/>
              <a:ext cx="199762" cy="199762"/>
            </a:xfrm>
            <a:prstGeom prst="ellipse">
              <a:avLst/>
            </a:prstGeom>
            <a:noFill/>
            <a:ln w="19050">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200">
                <a:solidFill>
                  <a:srgbClr val="0B2430"/>
                </a:solidFill>
              </a:endParaRPr>
            </a:p>
          </p:txBody>
        </p:sp>
      </p:grpSp>
      <p:grpSp>
        <p:nvGrpSpPr>
          <p:cNvPr id="5143" name="组合 12"/>
          <p:cNvGrpSpPr/>
          <p:nvPr/>
        </p:nvGrpSpPr>
        <p:grpSpPr bwMode="auto">
          <a:xfrm>
            <a:off x="4129088" y="2327275"/>
            <a:ext cx="342900" cy="1170504"/>
            <a:chOff x="0" y="0"/>
            <a:chExt cx="343012" cy="1170382"/>
          </a:xfrm>
        </p:grpSpPr>
        <p:sp>
          <p:nvSpPr>
            <p:cNvPr id="3099" name="TextBox 46"/>
            <p:cNvSpPr>
              <a:spLocks noChangeArrowheads="1"/>
            </p:cNvSpPr>
            <p:nvPr/>
          </p:nvSpPr>
          <p:spPr bwMode="auto">
            <a:xfrm>
              <a:off x="0" y="217346"/>
              <a:ext cx="343012" cy="953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rPr>
                <a:t>研究</a:t>
              </a:r>
              <a:r>
                <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rPr>
                <a:t>内容</a:t>
              </a:r>
              <a:endPar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00" name="椭圆 27"/>
            <p:cNvSpPr>
              <a:spLocks noChangeArrowheads="1"/>
            </p:cNvSpPr>
            <p:nvPr/>
          </p:nvSpPr>
          <p:spPr bwMode="auto">
            <a:xfrm>
              <a:off x="74980" y="0"/>
              <a:ext cx="199762" cy="199762"/>
            </a:xfrm>
            <a:prstGeom prst="ellipse">
              <a:avLst/>
            </a:prstGeom>
            <a:noFill/>
            <a:ln w="19050">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200">
                <a:solidFill>
                  <a:srgbClr val="0B2430"/>
                </a:solidFill>
              </a:endParaRPr>
            </a:p>
          </p:txBody>
        </p:sp>
      </p:grpSp>
      <p:grpSp>
        <p:nvGrpSpPr>
          <p:cNvPr id="5146" name="组合 13"/>
          <p:cNvGrpSpPr/>
          <p:nvPr/>
        </p:nvGrpSpPr>
        <p:grpSpPr bwMode="auto">
          <a:xfrm>
            <a:off x="4672013" y="2327275"/>
            <a:ext cx="342900" cy="1170659"/>
            <a:chOff x="0" y="0"/>
            <a:chExt cx="343012" cy="1169700"/>
          </a:xfrm>
        </p:grpSpPr>
        <p:sp>
          <p:nvSpPr>
            <p:cNvPr id="3097" name="TextBox 47"/>
            <p:cNvSpPr>
              <a:spLocks noChangeArrowheads="1"/>
            </p:cNvSpPr>
            <p:nvPr/>
          </p:nvSpPr>
          <p:spPr bwMode="auto">
            <a:xfrm>
              <a:off x="0" y="217346"/>
              <a:ext cx="343012" cy="95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rPr>
                <a:t>现有</a:t>
              </a:r>
              <a:r>
                <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rPr>
                <a:t>进展</a:t>
              </a:r>
              <a:endPar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98" name="椭圆 28"/>
            <p:cNvSpPr>
              <a:spLocks noChangeArrowheads="1"/>
            </p:cNvSpPr>
            <p:nvPr/>
          </p:nvSpPr>
          <p:spPr bwMode="auto">
            <a:xfrm>
              <a:off x="71625" y="0"/>
              <a:ext cx="199762" cy="199762"/>
            </a:xfrm>
            <a:prstGeom prst="ellipse">
              <a:avLst/>
            </a:prstGeom>
            <a:noFill/>
            <a:ln w="19050">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200">
                <a:solidFill>
                  <a:srgbClr val="0B2430"/>
                </a:solidFill>
              </a:endParaRPr>
            </a:p>
          </p:txBody>
        </p:sp>
      </p:grpSp>
      <p:grpSp>
        <p:nvGrpSpPr>
          <p:cNvPr id="5149" name="组合 14"/>
          <p:cNvGrpSpPr/>
          <p:nvPr/>
        </p:nvGrpSpPr>
        <p:grpSpPr bwMode="auto">
          <a:xfrm>
            <a:off x="5214938" y="2327275"/>
            <a:ext cx="342900" cy="1170572"/>
            <a:chOff x="0" y="0"/>
            <a:chExt cx="343012" cy="1170084"/>
          </a:xfrm>
        </p:grpSpPr>
        <p:sp>
          <p:nvSpPr>
            <p:cNvPr id="3095" name="TextBox 48"/>
            <p:cNvSpPr>
              <a:spLocks noChangeArrowheads="1"/>
            </p:cNvSpPr>
            <p:nvPr/>
          </p:nvSpPr>
          <p:spPr bwMode="auto">
            <a:xfrm>
              <a:off x="0" y="217346"/>
              <a:ext cx="343012" cy="9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rPr>
                <a:t>研究方法</a:t>
              </a:r>
              <a:endPar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96" name="椭圆 29"/>
            <p:cNvSpPr>
              <a:spLocks noChangeArrowheads="1"/>
            </p:cNvSpPr>
            <p:nvPr/>
          </p:nvSpPr>
          <p:spPr bwMode="auto">
            <a:xfrm>
              <a:off x="85746" y="0"/>
              <a:ext cx="199762" cy="199762"/>
            </a:xfrm>
            <a:prstGeom prst="ellipse">
              <a:avLst/>
            </a:prstGeom>
            <a:noFill/>
            <a:ln w="19050">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200">
                <a:solidFill>
                  <a:srgbClr val="0B2430"/>
                </a:solidFill>
              </a:endParaRPr>
            </a:p>
          </p:txBody>
        </p:sp>
      </p:grpSp>
      <p:grpSp>
        <p:nvGrpSpPr>
          <p:cNvPr id="5152" name="组合 15"/>
          <p:cNvGrpSpPr/>
          <p:nvPr/>
        </p:nvGrpSpPr>
        <p:grpSpPr bwMode="auto">
          <a:xfrm>
            <a:off x="5756275" y="2327275"/>
            <a:ext cx="342900" cy="1385836"/>
            <a:chOff x="0" y="0"/>
            <a:chExt cx="343012" cy="1385259"/>
          </a:xfrm>
        </p:grpSpPr>
        <p:sp>
          <p:nvSpPr>
            <p:cNvPr id="3093" name="TextBox 49"/>
            <p:cNvSpPr>
              <a:spLocks noChangeArrowheads="1"/>
            </p:cNvSpPr>
            <p:nvPr/>
          </p:nvSpPr>
          <p:spPr bwMode="auto">
            <a:xfrm>
              <a:off x="0" y="217346"/>
              <a:ext cx="343012" cy="116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rPr>
                <a:t>分析与</a:t>
              </a:r>
              <a:r>
                <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rPr>
                <a:t>思考</a:t>
              </a:r>
              <a:endParaRPr lang="zh-CN" altLang="en-US" sz="1400">
                <a:solidFill>
                  <a:srgbClr val="11364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94" name="椭圆 30"/>
            <p:cNvSpPr>
              <a:spLocks noChangeArrowheads="1"/>
            </p:cNvSpPr>
            <p:nvPr/>
          </p:nvSpPr>
          <p:spPr bwMode="auto">
            <a:xfrm>
              <a:off x="71625" y="0"/>
              <a:ext cx="199762" cy="199762"/>
            </a:xfrm>
            <a:prstGeom prst="ellipse">
              <a:avLst/>
            </a:prstGeom>
            <a:noFill/>
            <a:ln w="19050">
              <a:solidFill>
                <a:srgbClr val="0B2430"/>
              </a:solidFill>
              <a:bevel/>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6</a:t>
              </a:r>
              <a:endParaRPr lang="zh-CN" altLang="en-US" sz="1200">
                <a:solidFill>
                  <a:srgbClr val="0B2430"/>
                </a:solidFill>
              </a:endParaRPr>
            </a:p>
          </p:txBody>
        </p:sp>
      </p:grpSp>
      <p:sp>
        <p:nvSpPr>
          <p:cNvPr id="5156" name="TextBox 38"/>
          <p:cNvSpPr>
            <a:spLocks noChangeArrowheads="1"/>
          </p:cNvSpPr>
          <p:nvPr/>
        </p:nvSpPr>
        <p:spPr bwMode="auto">
          <a:xfrm>
            <a:off x="4067175" y="627063"/>
            <a:ext cx="5048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rPr>
              <a:t>目</a:t>
            </a:r>
            <a:endParaRPr lang="zh-CN" altLang="en-US" sz="3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endParaRPr>
          </a:p>
        </p:txBody>
      </p:sp>
      <p:sp>
        <p:nvSpPr>
          <p:cNvPr id="5157" name="TextBox 39"/>
          <p:cNvSpPr>
            <a:spLocks noChangeArrowheads="1"/>
          </p:cNvSpPr>
          <p:nvPr/>
        </p:nvSpPr>
        <p:spPr bwMode="auto">
          <a:xfrm>
            <a:off x="4533900" y="627063"/>
            <a:ext cx="5810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rPr>
              <a:t>录</a:t>
            </a:r>
            <a:endParaRPr lang="zh-CN" altLang="en-US" sz="3600">
              <a:solidFill>
                <a:srgbClr val="0B2430"/>
              </a:solidFill>
              <a:latin typeface="迷你简习字" panose="020B0602010101010101" pitchFamily="33" charset="-122"/>
              <a:ea typeface="迷你简习字" panose="020B0602010101010101" pitchFamily="33" charset="-122"/>
              <a:sym typeface="迷你简习字" panose="020B0602010101010101" pitchFamily="33"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00"/>
                                  </p:stCondLst>
                                  <p:childTnLst>
                                    <p:set>
                                      <p:cBhvr>
                                        <p:cTn id="6" dur="1" fill="hold">
                                          <p:stCondLst>
                                            <p:cond delay="0"/>
                                          </p:stCondLst>
                                        </p:cTn>
                                        <p:tgtEl>
                                          <p:spTgt spid="5156"/>
                                        </p:tgtEl>
                                        <p:attrNameLst>
                                          <p:attrName>style.visibility</p:attrName>
                                        </p:attrNameLst>
                                      </p:cBhvr>
                                      <p:to>
                                        <p:strVal val="visible"/>
                                      </p:to>
                                    </p:set>
                                    <p:anim calcmode="lin" valueType="num">
                                      <p:cBhvr>
                                        <p:cTn id="7" dur="500" fill="hold"/>
                                        <p:tgtEl>
                                          <p:spTgt spid="5156"/>
                                        </p:tgtEl>
                                        <p:attrNameLst>
                                          <p:attrName>ppt_x</p:attrName>
                                        </p:attrNameLst>
                                      </p:cBhvr>
                                      <p:tavLst>
                                        <p:tav tm="0">
                                          <p:val>
                                            <p:strVal val="#ppt_x"/>
                                          </p:val>
                                        </p:tav>
                                        <p:tav tm="100000">
                                          <p:val>
                                            <p:strVal val="#ppt_x"/>
                                          </p:val>
                                        </p:tav>
                                      </p:tavLst>
                                    </p:anim>
                                    <p:anim calcmode="lin" valueType="num">
                                      <p:cBhvr>
                                        <p:cTn id="8" dur="500" fill="hold"/>
                                        <p:tgtEl>
                                          <p:spTgt spid="515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400"/>
                                  </p:stCondLst>
                                  <p:childTnLst>
                                    <p:set>
                                      <p:cBhvr>
                                        <p:cTn id="10" dur="1" fill="hold">
                                          <p:stCondLst>
                                            <p:cond delay="0"/>
                                          </p:stCondLst>
                                        </p:cTn>
                                        <p:tgtEl>
                                          <p:spTgt spid="5157"/>
                                        </p:tgtEl>
                                        <p:attrNameLst>
                                          <p:attrName>style.visibility</p:attrName>
                                        </p:attrNameLst>
                                      </p:cBhvr>
                                      <p:to>
                                        <p:strVal val="visible"/>
                                      </p:to>
                                    </p:set>
                                    <p:anim calcmode="lin" valueType="num">
                                      <p:cBhvr>
                                        <p:cTn id="11" dur="500" fill="hold"/>
                                        <p:tgtEl>
                                          <p:spTgt spid="5157"/>
                                        </p:tgtEl>
                                        <p:attrNameLst>
                                          <p:attrName>ppt_x</p:attrName>
                                        </p:attrNameLst>
                                      </p:cBhvr>
                                      <p:tavLst>
                                        <p:tav tm="0">
                                          <p:val>
                                            <p:strVal val="#ppt_x"/>
                                          </p:val>
                                        </p:tav>
                                        <p:tav tm="100000">
                                          <p:val>
                                            <p:strVal val="#ppt_x"/>
                                          </p:val>
                                        </p:tav>
                                      </p:tavLst>
                                    </p:anim>
                                    <p:anim calcmode="lin" valueType="num">
                                      <p:cBhvr>
                                        <p:cTn id="12" dur="500" fill="hold"/>
                                        <p:tgtEl>
                                          <p:spTgt spid="5157"/>
                                        </p:tgtEl>
                                        <p:attrNameLst>
                                          <p:attrName>ppt_y</p:attrName>
                                        </p:attrNameLst>
                                      </p:cBhvr>
                                      <p:tavLst>
                                        <p:tav tm="0">
                                          <p:val>
                                            <p:strVal val="0-#ppt_h/2"/>
                                          </p:val>
                                        </p:tav>
                                        <p:tav tm="100000">
                                          <p:val>
                                            <p:strVal val="#ppt_y"/>
                                          </p:val>
                                        </p:tav>
                                      </p:tavLst>
                                    </p:anim>
                                  </p:childTnLst>
                                </p:cTn>
                              </p:par>
                              <p:par>
                                <p:cTn id="13" presetID="22" presetClass="entr" presetSubtype="8" fill="hold" nodeType="withEffect">
                                  <p:stCondLst>
                                    <p:cond delay="600"/>
                                  </p:stCondLst>
                                  <p:childTnLst>
                                    <p:set>
                                      <p:cBhvr>
                                        <p:cTn id="14" dur="1" fill="hold">
                                          <p:stCondLst>
                                            <p:cond delay="0"/>
                                          </p:stCondLst>
                                        </p:cTn>
                                        <p:tgtEl>
                                          <p:spTgt spid="5122"/>
                                        </p:tgtEl>
                                        <p:attrNameLst>
                                          <p:attrName>style.visibility</p:attrName>
                                        </p:attrNameLst>
                                      </p:cBhvr>
                                      <p:to>
                                        <p:strVal val="visible"/>
                                      </p:to>
                                    </p:set>
                                    <p:animEffect>
                                      <p:cBhvr>
                                        <p:cTn id="15" dur="2300"/>
                                        <p:tgtEl>
                                          <p:spTgt spid="5122"/>
                                        </p:tgtEl>
                                      </p:cBhvr>
                                    </p:animEffect>
                                  </p:childTnLst>
                                </p:cTn>
                              </p:par>
                            </p:childTnLst>
                          </p:cTn>
                        </p:par>
                        <p:par>
                          <p:cTn id="16" fill="hold">
                            <p:stCondLst>
                              <p:cond delay="700"/>
                            </p:stCondLst>
                            <p:childTnLst>
                              <p:par>
                                <p:cTn id="17" presetID="16" presetClass="entr" presetSubtype="37" fill="hold" grpId="0" nodeType="afterEffect">
                                  <p:stCondLst>
                                    <p:cond delay="0"/>
                                  </p:stCondLst>
                                  <p:childTnLst>
                                    <p:set>
                                      <p:cBhvr>
                                        <p:cTn id="18" dur="1" fill="hold">
                                          <p:stCondLst>
                                            <p:cond delay="0"/>
                                          </p:stCondLst>
                                        </p:cTn>
                                        <p:tgtEl>
                                          <p:spTgt spid="5129"/>
                                        </p:tgtEl>
                                        <p:attrNameLst>
                                          <p:attrName>style.visibility</p:attrName>
                                        </p:attrNameLst>
                                      </p:cBhvr>
                                      <p:to>
                                        <p:strVal val="visible"/>
                                      </p:to>
                                    </p:set>
                                    <p:animEffect>
                                      <p:cBhvr>
                                        <p:cTn id="19" dur="500"/>
                                        <p:tgtEl>
                                          <p:spTgt spid="5129"/>
                                        </p:tgtEl>
                                      </p:cBhvr>
                                    </p:animEffect>
                                  </p:childTnLst>
                                </p:cTn>
                              </p:par>
                            </p:childTnLst>
                          </p:cTn>
                        </p:par>
                        <p:par>
                          <p:cTn id="20" fill="hold">
                            <p:stCondLst>
                              <p:cond delay="1200"/>
                            </p:stCondLst>
                            <p:childTnLst>
                              <p:par>
                                <p:cTn id="21" presetID="2" presetClass="entr" presetSubtype="4" fill="hold" grpId="0" nodeType="afterEffect">
                                  <p:stCondLst>
                                    <p:cond delay="0"/>
                                  </p:stCondLst>
                                  <p:childTnLst>
                                    <p:set>
                                      <p:cBhvr>
                                        <p:cTn id="22" dur="1" fill="hold">
                                          <p:stCondLst>
                                            <p:cond delay="0"/>
                                          </p:stCondLst>
                                        </p:cTn>
                                        <p:tgtEl>
                                          <p:spTgt spid="5136"/>
                                        </p:tgtEl>
                                        <p:attrNameLst>
                                          <p:attrName>style.visibility</p:attrName>
                                        </p:attrNameLst>
                                      </p:cBhvr>
                                      <p:to>
                                        <p:strVal val="visible"/>
                                      </p:to>
                                    </p:set>
                                    <p:anim calcmode="lin" valueType="num">
                                      <p:cBhvr>
                                        <p:cTn id="23" dur="500" fill="hold"/>
                                        <p:tgtEl>
                                          <p:spTgt spid="5136"/>
                                        </p:tgtEl>
                                        <p:attrNameLst>
                                          <p:attrName>ppt_x</p:attrName>
                                        </p:attrNameLst>
                                      </p:cBhvr>
                                      <p:tavLst>
                                        <p:tav tm="0">
                                          <p:val>
                                            <p:strVal val="#ppt_x"/>
                                          </p:val>
                                        </p:tav>
                                        <p:tav tm="100000">
                                          <p:val>
                                            <p:strVal val="#ppt_x"/>
                                          </p:val>
                                        </p:tav>
                                      </p:tavLst>
                                    </p:anim>
                                    <p:anim calcmode="lin" valueType="num">
                                      <p:cBhvr>
                                        <p:cTn id="24" dur="500" fill="hold"/>
                                        <p:tgtEl>
                                          <p:spTgt spid="513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
                                  </p:stCondLst>
                                  <p:childTnLst>
                                    <p:set>
                                      <p:cBhvr>
                                        <p:cTn id="26" dur="1" fill="hold">
                                          <p:stCondLst>
                                            <p:cond delay="0"/>
                                          </p:stCondLst>
                                        </p:cTn>
                                        <p:tgtEl>
                                          <p:spTgt spid="5130"/>
                                        </p:tgtEl>
                                        <p:attrNameLst>
                                          <p:attrName>style.visibility</p:attrName>
                                        </p:attrNameLst>
                                      </p:cBhvr>
                                      <p:to>
                                        <p:strVal val="visible"/>
                                      </p:to>
                                    </p:set>
                                    <p:anim calcmode="lin" valueType="num">
                                      <p:cBhvr>
                                        <p:cTn id="27" dur="500" fill="hold"/>
                                        <p:tgtEl>
                                          <p:spTgt spid="5130"/>
                                        </p:tgtEl>
                                        <p:attrNameLst>
                                          <p:attrName>ppt_x</p:attrName>
                                        </p:attrNameLst>
                                      </p:cBhvr>
                                      <p:tavLst>
                                        <p:tav tm="0">
                                          <p:val>
                                            <p:strVal val="#ppt_x"/>
                                          </p:val>
                                        </p:tav>
                                        <p:tav tm="100000">
                                          <p:val>
                                            <p:strVal val="#ppt_x"/>
                                          </p:val>
                                        </p:tav>
                                      </p:tavLst>
                                    </p:anim>
                                    <p:anim calcmode="lin" valueType="num">
                                      <p:cBhvr>
                                        <p:cTn id="28" dur="500" fill="hold"/>
                                        <p:tgtEl>
                                          <p:spTgt spid="51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00"/>
                                  </p:stCondLst>
                                  <p:childTnLst>
                                    <p:set>
                                      <p:cBhvr>
                                        <p:cTn id="30" dur="1" fill="hold">
                                          <p:stCondLst>
                                            <p:cond delay="0"/>
                                          </p:stCondLst>
                                        </p:cTn>
                                        <p:tgtEl>
                                          <p:spTgt spid="5131"/>
                                        </p:tgtEl>
                                        <p:attrNameLst>
                                          <p:attrName>style.visibility</p:attrName>
                                        </p:attrNameLst>
                                      </p:cBhvr>
                                      <p:to>
                                        <p:strVal val="visible"/>
                                      </p:to>
                                    </p:set>
                                    <p:anim calcmode="lin" valueType="num">
                                      <p:cBhvr>
                                        <p:cTn id="31" dur="500" fill="hold"/>
                                        <p:tgtEl>
                                          <p:spTgt spid="5131"/>
                                        </p:tgtEl>
                                        <p:attrNameLst>
                                          <p:attrName>ppt_x</p:attrName>
                                        </p:attrNameLst>
                                      </p:cBhvr>
                                      <p:tavLst>
                                        <p:tav tm="0">
                                          <p:val>
                                            <p:strVal val="#ppt_x"/>
                                          </p:val>
                                        </p:tav>
                                        <p:tav tm="100000">
                                          <p:val>
                                            <p:strVal val="#ppt_x"/>
                                          </p:val>
                                        </p:tav>
                                      </p:tavLst>
                                    </p:anim>
                                    <p:anim calcmode="lin" valueType="num">
                                      <p:cBhvr>
                                        <p:cTn id="32" dur="500" fill="hold"/>
                                        <p:tgtEl>
                                          <p:spTgt spid="51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300"/>
                                  </p:stCondLst>
                                  <p:childTnLst>
                                    <p:set>
                                      <p:cBhvr>
                                        <p:cTn id="34" dur="1" fill="hold">
                                          <p:stCondLst>
                                            <p:cond delay="0"/>
                                          </p:stCondLst>
                                        </p:cTn>
                                        <p:tgtEl>
                                          <p:spTgt spid="5132"/>
                                        </p:tgtEl>
                                        <p:attrNameLst>
                                          <p:attrName>style.visibility</p:attrName>
                                        </p:attrNameLst>
                                      </p:cBhvr>
                                      <p:to>
                                        <p:strVal val="visible"/>
                                      </p:to>
                                    </p:set>
                                    <p:anim calcmode="lin" valueType="num">
                                      <p:cBhvr>
                                        <p:cTn id="35" dur="500" fill="hold"/>
                                        <p:tgtEl>
                                          <p:spTgt spid="5132"/>
                                        </p:tgtEl>
                                        <p:attrNameLst>
                                          <p:attrName>ppt_x</p:attrName>
                                        </p:attrNameLst>
                                      </p:cBhvr>
                                      <p:tavLst>
                                        <p:tav tm="0">
                                          <p:val>
                                            <p:strVal val="#ppt_x"/>
                                          </p:val>
                                        </p:tav>
                                        <p:tav tm="100000">
                                          <p:val>
                                            <p:strVal val="#ppt_x"/>
                                          </p:val>
                                        </p:tav>
                                      </p:tavLst>
                                    </p:anim>
                                    <p:anim calcmode="lin" valueType="num">
                                      <p:cBhvr>
                                        <p:cTn id="36" dur="500" fill="hold"/>
                                        <p:tgtEl>
                                          <p:spTgt spid="51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400"/>
                                  </p:stCondLst>
                                  <p:childTnLst>
                                    <p:set>
                                      <p:cBhvr>
                                        <p:cTn id="38" dur="1" fill="hold">
                                          <p:stCondLst>
                                            <p:cond delay="0"/>
                                          </p:stCondLst>
                                        </p:cTn>
                                        <p:tgtEl>
                                          <p:spTgt spid="5133"/>
                                        </p:tgtEl>
                                        <p:attrNameLst>
                                          <p:attrName>style.visibility</p:attrName>
                                        </p:attrNameLst>
                                      </p:cBhvr>
                                      <p:to>
                                        <p:strVal val="visible"/>
                                      </p:to>
                                    </p:set>
                                    <p:anim calcmode="lin" valueType="num">
                                      <p:cBhvr>
                                        <p:cTn id="39" dur="500" fill="hold"/>
                                        <p:tgtEl>
                                          <p:spTgt spid="5133"/>
                                        </p:tgtEl>
                                        <p:attrNameLst>
                                          <p:attrName>ppt_x</p:attrName>
                                        </p:attrNameLst>
                                      </p:cBhvr>
                                      <p:tavLst>
                                        <p:tav tm="0">
                                          <p:val>
                                            <p:strVal val="#ppt_x"/>
                                          </p:val>
                                        </p:tav>
                                        <p:tav tm="100000">
                                          <p:val>
                                            <p:strVal val="#ppt_x"/>
                                          </p:val>
                                        </p:tav>
                                      </p:tavLst>
                                    </p:anim>
                                    <p:anim calcmode="lin" valueType="num">
                                      <p:cBhvr>
                                        <p:cTn id="40" dur="500" fill="hold"/>
                                        <p:tgtEl>
                                          <p:spTgt spid="513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500"/>
                                  </p:stCondLst>
                                  <p:childTnLst>
                                    <p:set>
                                      <p:cBhvr>
                                        <p:cTn id="42" dur="1" fill="hold">
                                          <p:stCondLst>
                                            <p:cond delay="0"/>
                                          </p:stCondLst>
                                        </p:cTn>
                                        <p:tgtEl>
                                          <p:spTgt spid="5134"/>
                                        </p:tgtEl>
                                        <p:attrNameLst>
                                          <p:attrName>style.visibility</p:attrName>
                                        </p:attrNameLst>
                                      </p:cBhvr>
                                      <p:to>
                                        <p:strVal val="visible"/>
                                      </p:to>
                                    </p:set>
                                    <p:anim calcmode="lin" valueType="num">
                                      <p:cBhvr>
                                        <p:cTn id="43" dur="500" fill="hold"/>
                                        <p:tgtEl>
                                          <p:spTgt spid="5134"/>
                                        </p:tgtEl>
                                        <p:attrNameLst>
                                          <p:attrName>ppt_x</p:attrName>
                                        </p:attrNameLst>
                                      </p:cBhvr>
                                      <p:tavLst>
                                        <p:tav tm="0">
                                          <p:val>
                                            <p:strVal val="#ppt_x"/>
                                          </p:val>
                                        </p:tav>
                                        <p:tav tm="100000">
                                          <p:val>
                                            <p:strVal val="#ppt_x"/>
                                          </p:val>
                                        </p:tav>
                                      </p:tavLst>
                                    </p:anim>
                                    <p:anim calcmode="lin" valueType="num">
                                      <p:cBhvr>
                                        <p:cTn id="44" dur="500" fill="hold"/>
                                        <p:tgtEl>
                                          <p:spTgt spid="513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600"/>
                                  </p:stCondLst>
                                  <p:childTnLst>
                                    <p:set>
                                      <p:cBhvr>
                                        <p:cTn id="46" dur="1" fill="hold">
                                          <p:stCondLst>
                                            <p:cond delay="0"/>
                                          </p:stCondLst>
                                        </p:cTn>
                                        <p:tgtEl>
                                          <p:spTgt spid="5135"/>
                                        </p:tgtEl>
                                        <p:attrNameLst>
                                          <p:attrName>style.visibility</p:attrName>
                                        </p:attrNameLst>
                                      </p:cBhvr>
                                      <p:to>
                                        <p:strVal val="visible"/>
                                      </p:to>
                                    </p:set>
                                    <p:anim calcmode="lin" valueType="num">
                                      <p:cBhvr>
                                        <p:cTn id="47" dur="500" fill="hold"/>
                                        <p:tgtEl>
                                          <p:spTgt spid="5135"/>
                                        </p:tgtEl>
                                        <p:attrNameLst>
                                          <p:attrName>ppt_x</p:attrName>
                                        </p:attrNameLst>
                                      </p:cBhvr>
                                      <p:tavLst>
                                        <p:tav tm="0">
                                          <p:val>
                                            <p:strVal val="#ppt_x"/>
                                          </p:val>
                                        </p:tav>
                                        <p:tav tm="100000">
                                          <p:val>
                                            <p:strVal val="#ppt_x"/>
                                          </p:val>
                                        </p:tav>
                                      </p:tavLst>
                                    </p:anim>
                                    <p:anim calcmode="lin" valueType="num">
                                      <p:cBhvr>
                                        <p:cTn id="48" dur="500" fill="hold"/>
                                        <p:tgtEl>
                                          <p:spTgt spid="513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137"/>
                                        </p:tgtEl>
                                        <p:attrNameLst>
                                          <p:attrName>style.visibility</p:attrName>
                                        </p:attrNameLst>
                                      </p:cBhvr>
                                      <p:to>
                                        <p:strVal val="visible"/>
                                      </p:to>
                                    </p:set>
                                    <p:anim calcmode="lin" valueType="num">
                                      <p:cBhvr>
                                        <p:cTn id="51" dur="500" fill="hold"/>
                                        <p:tgtEl>
                                          <p:spTgt spid="5137"/>
                                        </p:tgtEl>
                                        <p:attrNameLst>
                                          <p:attrName>ppt_x</p:attrName>
                                        </p:attrNameLst>
                                      </p:cBhvr>
                                      <p:tavLst>
                                        <p:tav tm="0">
                                          <p:val>
                                            <p:strVal val="#ppt_x"/>
                                          </p:val>
                                        </p:tav>
                                        <p:tav tm="100000">
                                          <p:val>
                                            <p:strVal val="#ppt_x"/>
                                          </p:val>
                                        </p:tav>
                                      </p:tavLst>
                                    </p:anim>
                                    <p:anim calcmode="lin" valueType="num">
                                      <p:cBhvr>
                                        <p:cTn id="52" dur="500" fill="hold"/>
                                        <p:tgtEl>
                                          <p:spTgt spid="513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100"/>
                                  </p:stCondLst>
                                  <p:childTnLst>
                                    <p:set>
                                      <p:cBhvr>
                                        <p:cTn id="54" dur="1" fill="hold">
                                          <p:stCondLst>
                                            <p:cond delay="0"/>
                                          </p:stCondLst>
                                        </p:cTn>
                                        <p:tgtEl>
                                          <p:spTgt spid="5140"/>
                                        </p:tgtEl>
                                        <p:attrNameLst>
                                          <p:attrName>style.visibility</p:attrName>
                                        </p:attrNameLst>
                                      </p:cBhvr>
                                      <p:to>
                                        <p:strVal val="visible"/>
                                      </p:to>
                                    </p:set>
                                    <p:anim calcmode="lin" valueType="num">
                                      <p:cBhvr>
                                        <p:cTn id="55" dur="500" fill="hold"/>
                                        <p:tgtEl>
                                          <p:spTgt spid="5140"/>
                                        </p:tgtEl>
                                        <p:attrNameLst>
                                          <p:attrName>ppt_x</p:attrName>
                                        </p:attrNameLst>
                                      </p:cBhvr>
                                      <p:tavLst>
                                        <p:tav tm="0">
                                          <p:val>
                                            <p:strVal val="#ppt_x"/>
                                          </p:val>
                                        </p:tav>
                                        <p:tav tm="100000">
                                          <p:val>
                                            <p:strVal val="#ppt_x"/>
                                          </p:val>
                                        </p:tav>
                                      </p:tavLst>
                                    </p:anim>
                                    <p:anim calcmode="lin" valueType="num">
                                      <p:cBhvr>
                                        <p:cTn id="56" dur="500" fill="hold"/>
                                        <p:tgtEl>
                                          <p:spTgt spid="514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200"/>
                                  </p:stCondLst>
                                  <p:childTnLst>
                                    <p:set>
                                      <p:cBhvr>
                                        <p:cTn id="58" dur="1" fill="hold">
                                          <p:stCondLst>
                                            <p:cond delay="0"/>
                                          </p:stCondLst>
                                        </p:cTn>
                                        <p:tgtEl>
                                          <p:spTgt spid="5143"/>
                                        </p:tgtEl>
                                        <p:attrNameLst>
                                          <p:attrName>style.visibility</p:attrName>
                                        </p:attrNameLst>
                                      </p:cBhvr>
                                      <p:to>
                                        <p:strVal val="visible"/>
                                      </p:to>
                                    </p:set>
                                    <p:anim calcmode="lin" valueType="num">
                                      <p:cBhvr>
                                        <p:cTn id="59" dur="500" fill="hold"/>
                                        <p:tgtEl>
                                          <p:spTgt spid="5143"/>
                                        </p:tgtEl>
                                        <p:attrNameLst>
                                          <p:attrName>ppt_x</p:attrName>
                                        </p:attrNameLst>
                                      </p:cBhvr>
                                      <p:tavLst>
                                        <p:tav tm="0">
                                          <p:val>
                                            <p:strVal val="#ppt_x"/>
                                          </p:val>
                                        </p:tav>
                                        <p:tav tm="100000">
                                          <p:val>
                                            <p:strVal val="#ppt_x"/>
                                          </p:val>
                                        </p:tav>
                                      </p:tavLst>
                                    </p:anim>
                                    <p:anim calcmode="lin" valueType="num">
                                      <p:cBhvr>
                                        <p:cTn id="60" dur="500" fill="hold"/>
                                        <p:tgtEl>
                                          <p:spTgt spid="514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300"/>
                                  </p:stCondLst>
                                  <p:childTnLst>
                                    <p:set>
                                      <p:cBhvr>
                                        <p:cTn id="62" dur="1" fill="hold">
                                          <p:stCondLst>
                                            <p:cond delay="0"/>
                                          </p:stCondLst>
                                        </p:cTn>
                                        <p:tgtEl>
                                          <p:spTgt spid="5146"/>
                                        </p:tgtEl>
                                        <p:attrNameLst>
                                          <p:attrName>style.visibility</p:attrName>
                                        </p:attrNameLst>
                                      </p:cBhvr>
                                      <p:to>
                                        <p:strVal val="visible"/>
                                      </p:to>
                                    </p:set>
                                    <p:anim calcmode="lin" valueType="num">
                                      <p:cBhvr>
                                        <p:cTn id="63" dur="500" fill="hold"/>
                                        <p:tgtEl>
                                          <p:spTgt spid="5146"/>
                                        </p:tgtEl>
                                        <p:attrNameLst>
                                          <p:attrName>ppt_x</p:attrName>
                                        </p:attrNameLst>
                                      </p:cBhvr>
                                      <p:tavLst>
                                        <p:tav tm="0">
                                          <p:val>
                                            <p:strVal val="#ppt_x"/>
                                          </p:val>
                                        </p:tav>
                                        <p:tav tm="100000">
                                          <p:val>
                                            <p:strVal val="#ppt_x"/>
                                          </p:val>
                                        </p:tav>
                                      </p:tavLst>
                                    </p:anim>
                                    <p:anim calcmode="lin" valueType="num">
                                      <p:cBhvr>
                                        <p:cTn id="64" dur="500" fill="hold"/>
                                        <p:tgtEl>
                                          <p:spTgt spid="514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400"/>
                                  </p:stCondLst>
                                  <p:childTnLst>
                                    <p:set>
                                      <p:cBhvr>
                                        <p:cTn id="66" dur="1" fill="hold">
                                          <p:stCondLst>
                                            <p:cond delay="0"/>
                                          </p:stCondLst>
                                        </p:cTn>
                                        <p:tgtEl>
                                          <p:spTgt spid="5149"/>
                                        </p:tgtEl>
                                        <p:attrNameLst>
                                          <p:attrName>style.visibility</p:attrName>
                                        </p:attrNameLst>
                                      </p:cBhvr>
                                      <p:to>
                                        <p:strVal val="visible"/>
                                      </p:to>
                                    </p:set>
                                    <p:anim calcmode="lin" valueType="num">
                                      <p:cBhvr>
                                        <p:cTn id="67" dur="500" fill="hold"/>
                                        <p:tgtEl>
                                          <p:spTgt spid="5149"/>
                                        </p:tgtEl>
                                        <p:attrNameLst>
                                          <p:attrName>ppt_x</p:attrName>
                                        </p:attrNameLst>
                                      </p:cBhvr>
                                      <p:tavLst>
                                        <p:tav tm="0">
                                          <p:val>
                                            <p:strVal val="#ppt_x"/>
                                          </p:val>
                                        </p:tav>
                                        <p:tav tm="100000">
                                          <p:val>
                                            <p:strVal val="#ppt_x"/>
                                          </p:val>
                                        </p:tav>
                                      </p:tavLst>
                                    </p:anim>
                                    <p:anim calcmode="lin" valueType="num">
                                      <p:cBhvr>
                                        <p:cTn id="68" dur="500" fill="hold"/>
                                        <p:tgtEl>
                                          <p:spTgt spid="514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500"/>
                                  </p:stCondLst>
                                  <p:childTnLst>
                                    <p:set>
                                      <p:cBhvr>
                                        <p:cTn id="70" dur="1" fill="hold">
                                          <p:stCondLst>
                                            <p:cond delay="0"/>
                                          </p:stCondLst>
                                        </p:cTn>
                                        <p:tgtEl>
                                          <p:spTgt spid="5152"/>
                                        </p:tgtEl>
                                        <p:attrNameLst>
                                          <p:attrName>style.visibility</p:attrName>
                                        </p:attrNameLst>
                                      </p:cBhvr>
                                      <p:to>
                                        <p:strVal val="visible"/>
                                      </p:to>
                                    </p:set>
                                    <p:anim calcmode="lin" valueType="num">
                                      <p:cBhvr>
                                        <p:cTn id="71" dur="500" fill="hold"/>
                                        <p:tgtEl>
                                          <p:spTgt spid="5152"/>
                                        </p:tgtEl>
                                        <p:attrNameLst>
                                          <p:attrName>ppt_x</p:attrName>
                                        </p:attrNameLst>
                                      </p:cBhvr>
                                      <p:tavLst>
                                        <p:tav tm="0">
                                          <p:val>
                                            <p:strVal val="#ppt_x"/>
                                          </p:val>
                                        </p:tav>
                                        <p:tav tm="100000">
                                          <p:val>
                                            <p:strVal val="#ppt_x"/>
                                          </p:val>
                                        </p:tav>
                                      </p:tavLst>
                                    </p:anim>
                                    <p:anim calcmode="lin" valueType="num">
                                      <p:cBhvr>
                                        <p:cTn id="72" dur="500" fill="hold"/>
                                        <p:tgtEl>
                                          <p:spTgt spid="5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animBg="1"/>
      <p:bldP spid="5130" grpId="0" animBg="1"/>
      <p:bldP spid="5131" grpId="0" animBg="1"/>
      <p:bldP spid="5132" grpId="0" animBg="1"/>
      <p:bldP spid="5133" grpId="0" animBg="1"/>
      <p:bldP spid="5134" grpId="0" animBg="1"/>
      <p:bldP spid="5135" grpId="0" animBg="1"/>
      <p:bldP spid="5136" grpId="0" animBg="1"/>
      <p:bldP spid="5156" grpId="0" bldLvl="0" autoUpdateAnimBg="0"/>
      <p:bldP spid="5157"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208788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选题背景与</a:t>
            </a: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意义</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a:p>
        </p:txBody>
      </p:sp>
      <p:sp>
        <p:nvSpPr>
          <p:cNvPr id="2" name="文本框 1"/>
          <p:cNvSpPr txBox="1"/>
          <p:nvPr/>
        </p:nvSpPr>
        <p:spPr>
          <a:xfrm>
            <a:off x="395605" y="771525"/>
            <a:ext cx="8260080" cy="714375"/>
          </a:xfrm>
          <a:prstGeom prst="rect">
            <a:avLst/>
          </a:prstGeom>
        </p:spPr>
        <p:txBody>
          <a:bodyPr wrap="square">
            <a:spAutoFit/>
            <a:extLst>
              <a:ext uri="{4A0BC546-FE56-4ADE-93B0-CB8AF2F6F144}">
                <wpsdc:textFrameExt xmlns:wpsdc="http://www.wps.cn/officeDocument/2022/drawingmlCustomData" type="text"/>
              </a:ext>
            </a:extLst>
          </a:bodyPr>
          <a:p>
            <a:pPr indent="457200"/>
            <a:r>
              <a:rPr lang="zh-CN" altLang="en-US" sz="1350">
                <a:latin typeface="Arial" panose="020B0604020202020204" pitchFamily="34" charset="0"/>
                <a:ea typeface="微软雅黑" panose="020B0503020204020204" pitchFamily="34" charset="-122"/>
              </a:rPr>
              <a:t>随着自动化技术的快速发展，机械臂在工业生产中的应用愈发广泛，特别是在精密操作与复杂任务中扮演着重要角色。小孔插入操纵</a:t>
            </a:r>
            <a:r>
              <a:rPr lang="en-US" altLang="zh-CN" sz="1350">
                <a:latin typeface="Arial" panose="020B0604020202020204" pitchFamily="34" charset="0"/>
                <a:ea typeface="微软雅黑" panose="020B0503020204020204" pitchFamily="34" charset="-122"/>
              </a:rPr>
              <a:t>(peg-in-hole)</a:t>
            </a:r>
            <a:r>
              <a:rPr lang="zh-CN" altLang="en-US" sz="1350">
                <a:latin typeface="Arial" panose="020B0604020202020204" pitchFamily="34" charset="0"/>
                <a:ea typeface="微软雅黑" panose="020B0503020204020204" pitchFamily="34" charset="-122"/>
              </a:rPr>
              <a:t>作为一个广泛存在于制造、医疗和其他工程领域的关键操作，面临着高精度、高稳定性和高效率的要求，因此，针对这一领域的研究显得尤为重要。</a:t>
            </a:r>
            <a:endParaRPr lang="zh-CN" altLang="en-US" sz="1350">
              <a:latin typeface="Arial" panose="020B0604020202020204" pitchFamily="34" charset="0"/>
              <a:ea typeface="微软雅黑" panose="020B0503020204020204" pitchFamily="34" charset="-122"/>
            </a:endParaRPr>
          </a:p>
        </p:txBody>
      </p:sp>
      <p:pic>
        <p:nvPicPr>
          <p:cNvPr id="3" name="图片 16"/>
          <p:cNvPicPr>
            <a:picLocks noChangeAspect="1"/>
          </p:cNvPicPr>
          <p:nvPr/>
        </p:nvPicPr>
        <p:blipFill>
          <a:blip r:embed="rId2"/>
          <a:stretch>
            <a:fillRect/>
          </a:stretch>
        </p:blipFill>
        <p:spPr>
          <a:xfrm>
            <a:off x="1043940" y="2433955"/>
            <a:ext cx="2651760" cy="2178050"/>
          </a:xfrm>
          <a:prstGeom prst="rect">
            <a:avLst/>
          </a:prstGeom>
          <a:noFill/>
          <a:ln w="9525">
            <a:noFill/>
          </a:ln>
        </p:spPr>
      </p:pic>
      <p:sp>
        <p:nvSpPr>
          <p:cNvPr id="4" name="文本框 3"/>
          <p:cNvSpPr txBox="1"/>
          <p:nvPr/>
        </p:nvSpPr>
        <p:spPr>
          <a:xfrm>
            <a:off x="1475740" y="4660265"/>
            <a:ext cx="1841500" cy="299085"/>
          </a:xfrm>
          <a:prstGeom prst="rect">
            <a:avLst/>
          </a:prstGeom>
        </p:spPr>
        <p:txBody>
          <a:bodyPr wrap="square">
            <a:spAutoFit/>
            <a:extLst>
              <a:ext uri="{4A0BC546-FE56-4ADE-93B0-CB8AF2F6F144}">
                <wpsdc:textFrameExt xmlns:wpsdc="http://www.wps.cn/officeDocument/2022/drawingmlCustomData" type="text"/>
              </a:ext>
            </a:extLst>
          </a:bodyPr>
          <a:p>
            <a:r>
              <a:rPr lang="zh-CN" altLang="en-US" sz="1350">
                <a:latin typeface="Arial" panose="020B0604020202020204" pitchFamily="34" charset="0"/>
                <a:ea typeface="微软雅黑" panose="020B0503020204020204" pitchFamily="34" charset="-122"/>
              </a:rPr>
              <a:t>工业领域的小孔操纵</a:t>
            </a:r>
            <a:endParaRPr lang="zh-CN" altLang="en-US" sz="1350">
              <a:latin typeface="Arial" panose="020B0604020202020204" pitchFamily="34" charset="0"/>
              <a:ea typeface="微软雅黑" panose="020B0503020204020204" pitchFamily="34" charset="-122"/>
            </a:endParaRPr>
          </a:p>
        </p:txBody>
      </p:sp>
      <p:pic>
        <p:nvPicPr>
          <p:cNvPr id="5" name="图片 15"/>
          <p:cNvPicPr>
            <a:picLocks noChangeAspect="1"/>
          </p:cNvPicPr>
          <p:nvPr/>
        </p:nvPicPr>
        <p:blipFill>
          <a:blip r:embed="rId3"/>
          <a:stretch>
            <a:fillRect/>
          </a:stretch>
        </p:blipFill>
        <p:spPr>
          <a:xfrm>
            <a:off x="5096510" y="2433955"/>
            <a:ext cx="2853690" cy="2139950"/>
          </a:xfrm>
          <a:prstGeom prst="rect">
            <a:avLst/>
          </a:prstGeom>
          <a:noFill/>
          <a:ln w="9525">
            <a:noFill/>
          </a:ln>
        </p:spPr>
      </p:pic>
      <p:sp>
        <p:nvSpPr>
          <p:cNvPr id="6" name="文本框 5"/>
          <p:cNvSpPr txBox="1"/>
          <p:nvPr/>
        </p:nvSpPr>
        <p:spPr>
          <a:xfrm>
            <a:off x="5652135" y="4660265"/>
            <a:ext cx="1841500" cy="299085"/>
          </a:xfrm>
          <a:prstGeom prst="rect">
            <a:avLst/>
          </a:prstGeom>
        </p:spPr>
        <p:txBody>
          <a:bodyPr wrap="square">
            <a:spAutoFit/>
            <a:extLst>
              <a:ext uri="{4A0BC546-FE56-4ADE-93B0-CB8AF2F6F144}">
                <wpsdc:textFrameExt xmlns:wpsdc="http://www.wps.cn/officeDocument/2022/drawingmlCustomData" type="text"/>
              </a:ext>
            </a:extLst>
          </a:bodyPr>
          <a:p>
            <a:r>
              <a:rPr lang="zh-CN" altLang="en-US" sz="1350">
                <a:latin typeface="Arial" panose="020B0604020202020204" pitchFamily="34" charset="0"/>
                <a:ea typeface="微软雅黑" panose="020B0503020204020204" pitchFamily="34" charset="-122"/>
              </a:rPr>
              <a:t>医疗领域的小孔操纵</a:t>
            </a:r>
            <a:endParaRPr lang="zh-CN" altLang="en-US" sz="1350">
              <a:latin typeface="Arial" panose="020B0604020202020204" pitchFamily="34" charset="0"/>
              <a:ea typeface="微软雅黑" panose="020B0503020204020204" pitchFamily="34" charset="-122"/>
            </a:endParaRPr>
          </a:p>
        </p:txBody>
      </p:sp>
      <p:sp>
        <p:nvSpPr>
          <p:cNvPr id="7" name="文本框 6"/>
          <p:cNvSpPr txBox="1"/>
          <p:nvPr/>
        </p:nvSpPr>
        <p:spPr>
          <a:xfrm>
            <a:off x="467995" y="1491615"/>
            <a:ext cx="3794125" cy="927100"/>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350">
                <a:ea typeface="微软雅黑" panose="020B0503020204020204" pitchFamily="34" charset="-122"/>
                <a:sym typeface="+mn-ea"/>
              </a:rPr>
              <a:t>       </a:t>
            </a:r>
            <a:r>
              <a:rPr lang="zh-CN" altLang="en-US" sz="1350">
                <a:ea typeface="微软雅黑" panose="020B0503020204020204" pitchFamily="34" charset="-122"/>
                <a:sym typeface="+mn-ea"/>
              </a:rPr>
              <a:t>在工业制造中，许多组件和零件的组装过程需要进行小孔插入，例如电子元件的焊接、机械装配等。这些操作要求机械臂在空间狭小、环境变化快速的情况下完成精确的插入任务。</a:t>
            </a:r>
            <a:endParaRPr lang="zh-CN" altLang="en-US" sz="1350">
              <a:latin typeface="Arial" panose="020B0604020202020204" pitchFamily="34" charset="0"/>
              <a:ea typeface="微软雅黑" panose="020B0503020204020204" pitchFamily="34" charset="-122"/>
            </a:endParaRPr>
          </a:p>
          <a:p>
            <a:pPr algn="l"/>
            <a:endParaRPr lang="zh-CN" altLang="en-US" sz="1350">
              <a:latin typeface="Arial" panose="020B0604020202020204" pitchFamily="34" charset="0"/>
              <a:ea typeface="微软雅黑" panose="020B0503020204020204" pitchFamily="34" charset="-122"/>
            </a:endParaRPr>
          </a:p>
        </p:txBody>
      </p:sp>
      <p:sp>
        <p:nvSpPr>
          <p:cNvPr id="8" name="文本框 7"/>
          <p:cNvSpPr txBox="1"/>
          <p:nvPr/>
        </p:nvSpPr>
        <p:spPr>
          <a:xfrm>
            <a:off x="4644390" y="1491615"/>
            <a:ext cx="3704590" cy="92202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350">
                <a:latin typeface="Arial" panose="020B0604020202020204" pitchFamily="34" charset="0"/>
                <a:ea typeface="微软雅黑" panose="020B0503020204020204" pitchFamily="34" charset="-122"/>
              </a:rPr>
              <a:t>       </a:t>
            </a:r>
            <a:r>
              <a:rPr lang="zh-CN" altLang="en-US" sz="1350">
                <a:latin typeface="Arial" panose="020B0604020202020204" pitchFamily="34" charset="0"/>
                <a:ea typeface="微软雅黑" panose="020B0503020204020204" pitchFamily="34" charset="-122"/>
              </a:rPr>
              <a:t>在医疗领域，微创手术正逐渐成为趋势，很多手术要求对导管、针头等器械进行精确插入。这不仅需要高精度的操作，还要求在不断变化的生理环境中实现实时反应。</a:t>
            </a:r>
            <a:endParaRPr lang="zh-CN" altLang="en-US" sz="135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2082165"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选题背景与意义</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a:p>
        </p:txBody>
      </p:sp>
      <p:sp>
        <p:nvSpPr>
          <p:cNvPr id="9" name="文本框 8"/>
          <p:cNvSpPr txBox="1"/>
          <p:nvPr/>
        </p:nvSpPr>
        <p:spPr>
          <a:xfrm>
            <a:off x="4860290" y="718185"/>
            <a:ext cx="4052570" cy="3352165"/>
          </a:xfrm>
          <a:prstGeom prst="rect">
            <a:avLst/>
          </a:prstGeom>
        </p:spPr>
        <p:txBody>
          <a:bodyPr wrap="square">
            <a:noAutofit/>
            <a:extLst>
              <a:ext uri="{4A0BC546-FE56-4ADE-93B0-CB8AF2F6F144}">
                <wpsdc:textFrameExt xmlns:wpsdc="http://www.wps.cn/officeDocument/2022/drawingmlCustomData" type="text"/>
              </a:ext>
            </a:extLst>
          </a:bodyPr>
          <a:p>
            <a:pPr marL="0" indent="0" algn="l" latinLnBrk="0">
              <a:lnSpc>
                <a:spcPct val="150000"/>
              </a:lnSpc>
            </a:pPr>
            <a:r>
              <a:rPr lang="en-US" altLang="zh-CN" sz="1350">
                <a:latin typeface="Arial" panose="020B0604020202020204" pitchFamily="34" charset="0"/>
                <a:ea typeface="微软雅黑" panose="020B0503020204020204" pitchFamily="34" charset="-122"/>
              </a:rPr>
              <a:t>       </a:t>
            </a:r>
            <a:r>
              <a:rPr lang="zh-CN" altLang="en-US" sz="1350">
                <a:latin typeface="Arial" panose="020B0604020202020204" pitchFamily="34" charset="0"/>
                <a:ea typeface="微软雅黑" panose="020B0503020204020204" pitchFamily="34" charset="-122"/>
              </a:rPr>
              <a:t>当前，制造业正向智能化和数字化转型，基于机械臂的小孔插入技术的研究能够为智能制造提供基础支持。这项技术的进步将使得生产线能够更加柔性化地适应不同的产品需求，进而降低生产成本，提高市场竞争力。</a:t>
            </a:r>
            <a:endParaRPr lang="zh-CN" altLang="en-US" sz="1350">
              <a:latin typeface="Arial" panose="020B0604020202020204" pitchFamily="34" charset="0"/>
              <a:ea typeface="微软雅黑" panose="020B0503020204020204" pitchFamily="34" charset="-122"/>
            </a:endParaRPr>
          </a:p>
          <a:p>
            <a:pPr marL="0" indent="0" algn="l" latinLnBrk="0">
              <a:lnSpc>
                <a:spcPct val="150000"/>
              </a:lnSpc>
            </a:pPr>
            <a:r>
              <a:rPr lang="en-US" altLang="zh-CN" sz="1350">
                <a:latin typeface="Arial" panose="020B0604020202020204" pitchFamily="34" charset="0"/>
                <a:ea typeface="微软雅黑" panose="020B0503020204020204" pitchFamily="34" charset="-122"/>
              </a:rPr>
              <a:t>       </a:t>
            </a:r>
            <a:r>
              <a:rPr lang="zh-CN" altLang="en-US" sz="1350">
                <a:latin typeface="Arial" panose="020B0604020202020204" pitchFamily="34" charset="0"/>
                <a:ea typeface="微软雅黑" panose="020B0503020204020204" pitchFamily="34" charset="-122"/>
              </a:rPr>
              <a:t>基于机械臂的小孔插入操纵控制技术研究，不仅是机器人技术发展中的重要环节，也是推动制造业转型升级和其他领域智能化应用的关键。通过解决相关技术挑战和不断优化控制算法，机械臂将能够在各种复杂环境下准确完成小孔插入任务，为实现更高水平的智能自动化提供强有力的支持。面对未来，相关技术将不断创新与发展，为社会带来更大的价值与便利。</a:t>
            </a:r>
            <a:endParaRPr lang="zh-CN" altLang="en-US" sz="1350">
              <a:latin typeface="Arial" panose="020B0604020202020204" pitchFamily="34" charset="0"/>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188720" y="846455"/>
            <a:ext cx="2843530" cy="1966595"/>
          </a:xfrm>
          <a:prstGeom prst="rect">
            <a:avLst/>
          </a:prstGeom>
        </p:spPr>
      </p:pic>
      <p:pic>
        <p:nvPicPr>
          <p:cNvPr id="11" name="图片 10"/>
          <p:cNvPicPr>
            <a:picLocks noChangeAspect="1"/>
          </p:cNvPicPr>
          <p:nvPr/>
        </p:nvPicPr>
        <p:blipFill>
          <a:blip r:embed="rId3"/>
          <a:stretch>
            <a:fillRect/>
          </a:stretch>
        </p:blipFill>
        <p:spPr>
          <a:xfrm>
            <a:off x="1189355" y="2931795"/>
            <a:ext cx="2842895" cy="1694180"/>
          </a:xfrm>
          <a:prstGeom prst="rect">
            <a:avLst/>
          </a:prstGeom>
        </p:spPr>
      </p:pic>
      <p:sp>
        <p:nvSpPr>
          <p:cNvPr id="12" name="文本框 11"/>
          <p:cNvSpPr txBox="1"/>
          <p:nvPr/>
        </p:nvSpPr>
        <p:spPr>
          <a:xfrm>
            <a:off x="1779905" y="4660265"/>
            <a:ext cx="1604645" cy="29908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pitchFamily="34" charset="-122"/>
              </a:rPr>
              <a:t>小米汽车</a:t>
            </a:r>
            <a:r>
              <a:rPr lang="zh-CN" altLang="en-US" sz="1350">
                <a:latin typeface="Arial" panose="020B0604020202020204" pitchFamily="34" charset="0"/>
                <a:ea typeface="微软雅黑" panose="020B0503020204020204" pitchFamily="34" charset="-122"/>
              </a:rPr>
              <a:t>超级工厂</a:t>
            </a:r>
            <a:endParaRPr lang="zh-CN" altLang="en-US" sz="135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2082165"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国内外研究</a:t>
            </a: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现状</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a:p>
        </p:txBody>
      </p:sp>
      <p:sp>
        <p:nvSpPr>
          <p:cNvPr id="2" name="文本框 1"/>
          <p:cNvSpPr txBox="1"/>
          <p:nvPr/>
        </p:nvSpPr>
        <p:spPr>
          <a:xfrm>
            <a:off x="3263900" y="841375"/>
            <a:ext cx="2322195" cy="30670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400">
                <a:solidFill>
                  <a:schemeClr val="tx1"/>
                </a:solidFill>
                <a:latin typeface="Arial" panose="020B0604020202020204" pitchFamily="34" charset="0"/>
                <a:ea typeface="微软雅黑" panose="020B0503020204020204" pitchFamily="34" charset="-122"/>
              </a:rPr>
              <a:t>自动轴孔装配系统研究现状</a:t>
            </a:r>
            <a:endParaRPr lang="zh-CN" altLang="en-US" sz="1400">
              <a:solidFill>
                <a:schemeClr val="tx1"/>
              </a:solidFill>
              <a:latin typeface="Arial" panose="020B0604020202020204" pitchFamily="34" charset="0"/>
              <a:ea typeface="微软雅黑" panose="020B0503020204020204" pitchFamily="34" charset="-122"/>
            </a:endParaRPr>
          </a:p>
        </p:txBody>
      </p:sp>
      <p:sp>
        <p:nvSpPr>
          <p:cNvPr id="12314" name="矩形 16"/>
          <p:cNvSpPr>
            <a:spLocks noChangeArrowheads="1"/>
          </p:cNvSpPr>
          <p:nvPr/>
        </p:nvSpPr>
        <p:spPr bwMode="auto">
          <a:xfrm>
            <a:off x="539750" y="1347470"/>
            <a:ext cx="2267585" cy="325755"/>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基于F/T的自动轴孔装配系统</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16"/>
          <p:cNvSpPr>
            <a:spLocks noChangeArrowheads="1"/>
          </p:cNvSpPr>
          <p:nvPr/>
        </p:nvSpPr>
        <p:spPr bwMode="auto">
          <a:xfrm>
            <a:off x="3203575" y="1347470"/>
            <a:ext cx="2496820" cy="325755"/>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基于机器</a:t>
            </a: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视觉的自动轴孔装配系统</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16"/>
          <p:cNvSpPr>
            <a:spLocks noChangeArrowheads="1"/>
          </p:cNvSpPr>
          <p:nvPr/>
        </p:nvSpPr>
        <p:spPr bwMode="auto">
          <a:xfrm>
            <a:off x="6060440" y="1347470"/>
            <a:ext cx="2496820" cy="325755"/>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混合式自动轴孔装配系统</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16"/>
          <p:cNvSpPr>
            <a:spLocks noChangeArrowheads="1"/>
          </p:cNvSpPr>
          <p:nvPr/>
        </p:nvSpPr>
        <p:spPr bwMode="auto">
          <a:xfrm>
            <a:off x="539750" y="1898015"/>
            <a:ext cx="2267585" cy="2818765"/>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just" eaLnBrk="1" latinLnBrk="0" hangingPunct="1">
              <a:lnSpc>
                <a:spcPct val="150000"/>
              </a:lnSpc>
              <a:buFont typeface="Arial" panose="020B0604020202020204" pitchFamily="34" charset="0"/>
              <a:buNone/>
            </a:pP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基于F/T的自动轴孔装配系统在夹持工具不同的受力位置安装多个F/T传感器。F/T检测通常应用在夹持工具夹持待装配机械零件时的夹持力实时检测,另外可以实现在待装配轴孔要件发生接触时接触力实时信息反馈, 以便确定待装配轴、孔零件轴心线的相对位置偏差。</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16"/>
          <p:cNvSpPr>
            <a:spLocks noChangeArrowheads="1"/>
          </p:cNvSpPr>
          <p:nvPr/>
        </p:nvSpPr>
        <p:spPr bwMode="auto">
          <a:xfrm>
            <a:off x="3318510" y="1898015"/>
            <a:ext cx="2267585" cy="2817495"/>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just" eaLnBrk="1" latinLnBrk="0" hangingPunct="1">
              <a:lnSpc>
                <a:spcPct val="150000"/>
              </a:lnSpc>
              <a:buFont typeface="Arial" panose="020B0604020202020204" pitchFamily="34" charset="0"/>
              <a:buNone/>
            </a:pP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机器视觉检测方式是属于非接触式检测,具有高分辨率、高时效性等特点,可有效提升轴孔装配的装配精度、减小检测对待装配零件的损伤。机器视觉检测分辨率与灵敏度很高,导致环境中各种噪声对其检测性能有一定影响,因此机器视觉检测设备对所处环境有一定的要求。</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16"/>
          <p:cNvSpPr>
            <a:spLocks noChangeArrowheads="1"/>
          </p:cNvSpPr>
          <p:nvPr/>
        </p:nvSpPr>
        <p:spPr bwMode="auto">
          <a:xfrm>
            <a:off x="6174740" y="1898015"/>
            <a:ext cx="2267585" cy="2817495"/>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just" eaLnBrk="1" latinLnBrk="0" hangingPunct="1">
              <a:lnSpc>
                <a:spcPct val="150000"/>
              </a:lnSpc>
              <a:buFont typeface="Arial" panose="020B0604020202020204" pitchFamily="34" charset="0"/>
              <a:buNone/>
            </a:pP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前两种系统结合形成混合式自动轴孔装配系统, 保证了装配的精度与效率。在装配过程中利用机器视觉检测的同时使用F/T检测实现辅助检测。</a:t>
            </a: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它在提升轴孔装配精度的同时减少了系统对于装配环境的限制,扩大整个装配系统的适用范围。是未来研究的一个重要方向。</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加号 12"/>
          <p:cNvSpPr/>
          <p:nvPr/>
        </p:nvSpPr>
        <p:spPr>
          <a:xfrm>
            <a:off x="2821305" y="2931795"/>
            <a:ext cx="483870" cy="496570"/>
          </a:xfrm>
          <a:prstGeom prst="mathPlus">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等于号 13"/>
          <p:cNvSpPr/>
          <p:nvPr/>
        </p:nvSpPr>
        <p:spPr>
          <a:xfrm>
            <a:off x="5628640" y="3004185"/>
            <a:ext cx="503555" cy="360045"/>
          </a:xfrm>
          <a:prstGeom prst="mathEqual">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2314"/>
                                        </p:tgtEl>
                                        <p:attrNameLst>
                                          <p:attrName>style.visibility</p:attrName>
                                        </p:attrNameLst>
                                      </p:cBhvr>
                                      <p:to>
                                        <p:strVal val="visible"/>
                                      </p:to>
                                    </p:set>
                                    <p:animEffect>
                                      <p:cBhvr>
                                        <p:cTn id="12" dur="1000"/>
                                        <p:tgtEl>
                                          <p:spTgt spid="12314"/>
                                        </p:tgtEl>
                                      </p:cBhvr>
                                    </p:animEffect>
                                    <p:anim calcmode="lin" valueType="num">
                                      <p:cBhvr>
                                        <p:cTn id="13" dur="1000" fill="hold"/>
                                        <p:tgtEl>
                                          <p:spTgt spid="12314"/>
                                        </p:tgtEl>
                                        <p:attrNameLst>
                                          <p:attrName>ppt_x</p:attrName>
                                        </p:attrNameLst>
                                      </p:cBhvr>
                                      <p:tavLst>
                                        <p:tav tm="0">
                                          <p:val>
                                            <p:strVal val="#ppt_x"/>
                                          </p:val>
                                        </p:tav>
                                        <p:tav tm="100000">
                                          <p:val>
                                            <p:strVal val="#ppt_x"/>
                                          </p:val>
                                        </p:tav>
                                      </p:tavLst>
                                    </p:anim>
                                    <p:anim calcmode="lin" valueType="num">
                                      <p:cBhvr>
                                        <p:cTn id="14" dur="1000" fill="hold"/>
                                        <p:tgtEl>
                                          <p:spTgt spid="1231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2"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par>
                          <p:cTn id="39" fill="hold">
                            <p:stCondLst>
                              <p:cond delay="5500"/>
                            </p:stCondLst>
                            <p:childTnLst>
                              <p:par>
                                <p:cTn id="40" presetID="42"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P spid="12314" grpId="0" bldLvl="0" animBg="1" autoUpdateAnimBg="0"/>
      <p:bldP spid="4" grpId="0" bldLvl="0" animBg="1" autoUpdateAnimBg="0"/>
      <p:bldP spid="5" grpId="0" bldLvl="0" animBg="1" autoUpdateAnimBg="0"/>
      <p:bldP spid="6" grpId="0" bldLvl="0" animBg="1" autoUpdateAnimBg="0"/>
      <p:bldP spid="7" grpId="0" bldLvl="0" animBg="1" autoUpdateAnimBg="0"/>
      <p:bldP spid="8" grpId="0" bldLvl="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2082165"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国内外研究</a:t>
            </a: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现状</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a:p>
        </p:txBody>
      </p:sp>
      <p:sp>
        <p:nvSpPr>
          <p:cNvPr id="8217" name="TextBox 15"/>
          <p:cNvSpPr>
            <a:spLocks noChangeArrowheads="1"/>
          </p:cNvSpPr>
          <p:nvPr>
            <p:custDataLst>
              <p:tags r:id="rId2"/>
            </p:custDataLst>
          </p:nvPr>
        </p:nvSpPr>
        <p:spPr bwMode="auto">
          <a:xfrm>
            <a:off x="1259840" y="1543685"/>
            <a:ext cx="2498090" cy="169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100" b="1">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基于机器视觉的小孔搜索</a:t>
            </a:r>
            <a:endParaRPr lang="en-US" altLang="zh-CN" sz="1100" b="1">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eaLnBrk="1" latinLnBrk="0" hangingPunct="1">
              <a:lnSpc>
                <a:spcPct val="150000"/>
              </a:lnSpc>
              <a:buFont typeface="Arial" panose="020B0604020202020204" pitchFamily="34" charset="0"/>
              <a:buNone/>
            </a:pPr>
            <a:br>
              <a:rPr lang="zh-CN" altLang="en-US" sz="8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br>
            <a:r>
              <a:rPr lang="en-US" altLang="zh-CN" sz="8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9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机器视觉系统可以根据相机系统来估计图像中物体的二维和三维位置和方向。机械臂首先移动到捕获点1，通过图像识别算法捕获并检测工具的位置。机械臂拾取工具后，控制系统命令机械臂到捕捉点2，检测出小孔的偏移量。</a:t>
            </a:r>
            <a:endParaRPr lang="zh-CN" altLang="en-US" sz="9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16"/>
          <p:cNvSpPr>
            <a:spLocks noChangeArrowheads="1"/>
          </p:cNvSpPr>
          <p:nvPr/>
        </p:nvSpPr>
        <p:spPr bwMode="auto">
          <a:xfrm>
            <a:off x="972185" y="987425"/>
            <a:ext cx="2809875" cy="40767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小孔搜索策略研究现状</a:t>
            </a:r>
            <a:endParaRPr lang="zh-CN" altLang="en-US"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67" name="椭圆 19"/>
          <p:cNvSpPr>
            <a:spLocks noChangeArrowheads="1"/>
          </p:cNvSpPr>
          <p:nvPr/>
        </p:nvSpPr>
        <p:spPr bwMode="auto">
          <a:xfrm>
            <a:off x="1043623" y="1604744"/>
            <a:ext cx="144013" cy="144026"/>
          </a:xfrm>
          <a:prstGeom prst="ellipse">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3F3F3F"/>
              </a:solidFill>
            </a:endParaRPr>
          </a:p>
        </p:txBody>
      </p:sp>
      <p:sp>
        <p:nvSpPr>
          <p:cNvPr id="9" name="TextBox 15"/>
          <p:cNvSpPr>
            <a:spLocks noChangeArrowheads="1"/>
          </p:cNvSpPr>
          <p:nvPr>
            <p:custDataLst>
              <p:tags r:id="rId3"/>
            </p:custDataLst>
          </p:nvPr>
        </p:nvSpPr>
        <p:spPr bwMode="auto">
          <a:xfrm>
            <a:off x="1283970" y="3235325"/>
            <a:ext cx="249809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100" b="1">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基于</a:t>
            </a:r>
            <a:r>
              <a:rPr lang="zh-CN" altLang="en-US" sz="1100" b="1">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接触力的小孔搜索</a:t>
            </a:r>
            <a:endParaRPr lang="en-US" altLang="zh-CN" sz="1100" b="1">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eaLnBrk="1" latinLnBrk="0" hangingPunct="1">
              <a:lnSpc>
                <a:spcPct val="150000"/>
              </a:lnSpc>
              <a:buFont typeface="Arial" panose="020B0604020202020204" pitchFamily="34" charset="0"/>
              <a:buNone/>
            </a:pPr>
            <a:br>
              <a:rPr lang="zh-CN" altLang="en-US" sz="8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br>
            <a:r>
              <a:rPr lang="en-US" altLang="zh-CN" sz="8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9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基于接触力的小孔搜索方法通常利用机器人末端执行器与接触平面之间的接触力来估计孔的位置。此外，采用特定设计的轨迹，如螺旋轨迹来产生搜索算法的接触力。</a:t>
            </a:r>
            <a:endParaRPr lang="zh-CN" altLang="en-US" sz="9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19"/>
          <p:cNvSpPr>
            <a:spLocks noChangeArrowheads="1"/>
          </p:cNvSpPr>
          <p:nvPr/>
        </p:nvSpPr>
        <p:spPr bwMode="auto">
          <a:xfrm>
            <a:off x="1042353" y="3291939"/>
            <a:ext cx="144013" cy="144026"/>
          </a:xfrm>
          <a:prstGeom prst="ellipse">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3F3F3F"/>
              </a:solidFill>
            </a:endParaRPr>
          </a:p>
        </p:txBody>
      </p:sp>
      <p:sp>
        <p:nvSpPr>
          <p:cNvPr id="11" name="矩形 16"/>
          <p:cNvSpPr>
            <a:spLocks noChangeArrowheads="1"/>
          </p:cNvSpPr>
          <p:nvPr/>
        </p:nvSpPr>
        <p:spPr bwMode="auto">
          <a:xfrm>
            <a:off x="4310380" y="915670"/>
            <a:ext cx="1163955" cy="27813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获取三维点云</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5550535" y="2454275"/>
            <a:ext cx="1215390" cy="245110"/>
          </a:xfrm>
          <a:prstGeom prst="rect">
            <a:avLst/>
          </a:prstGeom>
        </p:spPr>
        <p:txBody>
          <a:bodyPr wrap="square">
            <a:spAutoFit/>
            <a:extLst>
              <a:ext uri="{4A0BC546-FE56-4ADE-93B0-CB8AF2F6F144}">
                <wpsdc:textFrameExt xmlns:wpsdc="http://www.wps.cn/officeDocument/2022/drawingmlCustomData" type="text"/>
              </a:ext>
            </a:extLst>
          </a:bodyPr>
          <a:p>
            <a:r>
              <a:rPr lang="zh-CN" altLang="en-US" sz="1000">
                <a:latin typeface="Arial" panose="020B0604020202020204" pitchFamily="34" charset="0"/>
                <a:ea typeface="微软雅黑" panose="020B0503020204020204" pitchFamily="34" charset="-122"/>
              </a:rPr>
              <a:t>孔洞检测定位流程</a:t>
            </a:r>
            <a:endParaRPr lang="zh-CN" altLang="en-US" sz="1000">
              <a:latin typeface="Arial" panose="020B0604020202020204" pitchFamily="34" charset="0"/>
              <a:ea typeface="微软雅黑" panose="020B0503020204020204" pitchFamily="34" charset="-122"/>
            </a:endParaRPr>
          </a:p>
        </p:txBody>
      </p:sp>
      <p:sp>
        <p:nvSpPr>
          <p:cNvPr id="13" name="矩形 16"/>
          <p:cNvSpPr>
            <a:spLocks noChangeArrowheads="1"/>
          </p:cNvSpPr>
          <p:nvPr/>
        </p:nvSpPr>
        <p:spPr bwMode="auto">
          <a:xfrm>
            <a:off x="5822315" y="915670"/>
            <a:ext cx="1163955" cy="27813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vg</a:t>
            </a: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下采样</a:t>
            </a:r>
            <a:r>
              <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滤波</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6"/>
          <p:cNvSpPr>
            <a:spLocks noChangeArrowheads="1"/>
          </p:cNvSpPr>
          <p:nvPr/>
        </p:nvSpPr>
        <p:spPr bwMode="auto">
          <a:xfrm>
            <a:off x="7262495" y="1090930"/>
            <a:ext cx="1587500" cy="59182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采样一致性分割获取平面方程及平面点云</a:t>
            </a:r>
            <a:endPar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6"/>
          <p:cNvSpPr>
            <a:spLocks noChangeArrowheads="1"/>
          </p:cNvSpPr>
          <p:nvPr/>
        </p:nvSpPr>
        <p:spPr bwMode="auto">
          <a:xfrm>
            <a:off x="5894705" y="1530350"/>
            <a:ext cx="1163955" cy="27813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边界提取算法</a:t>
            </a:r>
            <a:endPar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6"/>
          <p:cNvSpPr>
            <a:spLocks noChangeArrowheads="1"/>
          </p:cNvSpPr>
          <p:nvPr/>
        </p:nvSpPr>
        <p:spPr bwMode="auto">
          <a:xfrm>
            <a:off x="4234180" y="1530350"/>
            <a:ext cx="1456690" cy="27813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半径搜索剔除杂点</a:t>
            </a:r>
            <a:endPar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p:cNvSpPr>
            <a:spLocks noChangeArrowheads="1"/>
          </p:cNvSpPr>
          <p:nvPr/>
        </p:nvSpPr>
        <p:spPr bwMode="auto">
          <a:xfrm>
            <a:off x="3966845" y="2058035"/>
            <a:ext cx="2047875" cy="27813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再次分割获取孔洞边界点云</a:t>
            </a:r>
            <a:endPar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a:spLocks noChangeArrowheads="1"/>
          </p:cNvSpPr>
          <p:nvPr/>
        </p:nvSpPr>
        <p:spPr bwMode="auto">
          <a:xfrm>
            <a:off x="6398895" y="2058035"/>
            <a:ext cx="2047875" cy="27813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分析边界获取目标几何参量</a:t>
            </a:r>
            <a:endParaRPr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右箭头 18"/>
          <p:cNvSpPr/>
          <p:nvPr/>
        </p:nvSpPr>
        <p:spPr>
          <a:xfrm>
            <a:off x="5474335" y="976630"/>
            <a:ext cx="360045" cy="156845"/>
          </a:xfrm>
          <a:prstGeom prst="rightArrow">
            <a:avLst/>
          </a:prstGeom>
          <a:solidFill>
            <a:schemeClr val="accent2"/>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右箭头 19"/>
          <p:cNvSpPr/>
          <p:nvPr/>
        </p:nvSpPr>
        <p:spPr>
          <a:xfrm rot="900000">
            <a:off x="6987540" y="1001395"/>
            <a:ext cx="295910" cy="156845"/>
          </a:xfrm>
          <a:prstGeom prst="rightArrow">
            <a:avLst/>
          </a:prstGeom>
          <a:solidFill>
            <a:schemeClr val="accent2"/>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 name="右箭头 20"/>
          <p:cNvSpPr/>
          <p:nvPr/>
        </p:nvSpPr>
        <p:spPr>
          <a:xfrm rot="8880000">
            <a:off x="7026275" y="1555750"/>
            <a:ext cx="254635" cy="156845"/>
          </a:xfrm>
          <a:prstGeom prst="rightArrow">
            <a:avLst/>
          </a:prstGeom>
          <a:solidFill>
            <a:schemeClr val="accent2"/>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左箭头 22"/>
          <p:cNvSpPr/>
          <p:nvPr/>
        </p:nvSpPr>
        <p:spPr>
          <a:xfrm>
            <a:off x="5678805" y="1591945"/>
            <a:ext cx="215900" cy="156845"/>
          </a:xfrm>
          <a:prstGeom prst="leftArrow">
            <a:avLst/>
          </a:prstGeom>
          <a:solidFill>
            <a:schemeClr val="accent2"/>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下箭头 23"/>
          <p:cNvSpPr/>
          <p:nvPr/>
        </p:nvSpPr>
        <p:spPr>
          <a:xfrm>
            <a:off x="4814570" y="1811020"/>
            <a:ext cx="215900" cy="247650"/>
          </a:xfrm>
          <a:prstGeom prst="downArrow">
            <a:avLst/>
          </a:prstGeom>
          <a:solidFill>
            <a:schemeClr val="accent2"/>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右箭头 25"/>
          <p:cNvSpPr/>
          <p:nvPr/>
        </p:nvSpPr>
        <p:spPr>
          <a:xfrm>
            <a:off x="6016625" y="2098675"/>
            <a:ext cx="382270" cy="187325"/>
          </a:xfrm>
          <a:prstGeom prst="rightArrow">
            <a:avLst/>
          </a:prstGeom>
          <a:solidFill>
            <a:schemeClr val="accent2"/>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2" name="图片 -2147482616"/>
          <p:cNvPicPr>
            <a:picLocks noChangeAspect="1"/>
          </p:cNvPicPr>
          <p:nvPr/>
        </p:nvPicPr>
        <p:blipFill>
          <a:blip r:embed="rId4"/>
          <a:stretch>
            <a:fillRect/>
          </a:stretch>
        </p:blipFill>
        <p:spPr>
          <a:xfrm>
            <a:off x="5076190" y="2715895"/>
            <a:ext cx="2270125" cy="1961515"/>
          </a:xfrm>
          <a:prstGeom prst="rect">
            <a:avLst/>
          </a:prstGeom>
          <a:noFill/>
          <a:ln w="9525">
            <a:noFill/>
          </a:ln>
        </p:spPr>
      </p:pic>
      <p:sp>
        <p:nvSpPr>
          <p:cNvPr id="28" name="文本框 27"/>
          <p:cNvSpPr txBox="1"/>
          <p:nvPr/>
        </p:nvSpPr>
        <p:spPr>
          <a:xfrm>
            <a:off x="5525135" y="4732020"/>
            <a:ext cx="1354455" cy="245110"/>
          </a:xfrm>
          <a:prstGeom prst="rect">
            <a:avLst/>
          </a:prstGeom>
        </p:spPr>
        <p:txBody>
          <a:bodyPr wrap="square">
            <a:spAutoFit/>
            <a:extLst>
              <a:ext uri="{4A0BC546-FE56-4ADE-93B0-CB8AF2F6F144}">
                <wpsdc:textFrameExt xmlns:wpsdc="http://www.wps.cn/officeDocument/2022/drawingmlCustomData" type="text"/>
              </a:ext>
            </a:extLst>
          </a:bodyPr>
          <a:p>
            <a:r>
              <a:rPr lang="zh-CN" altLang="en-US" sz="1000">
                <a:latin typeface="Arial" panose="020B0604020202020204" pitchFamily="34" charset="0"/>
                <a:ea typeface="微软雅黑" panose="020B0503020204020204" pitchFamily="34" charset="-122"/>
              </a:rPr>
              <a:t>小孔搜索的四种</a:t>
            </a:r>
            <a:r>
              <a:rPr lang="zh-CN" altLang="en-US" sz="1000">
                <a:latin typeface="Arial" panose="020B0604020202020204" pitchFamily="34" charset="0"/>
                <a:ea typeface="微软雅黑" panose="020B0503020204020204" pitchFamily="34" charset="-122"/>
              </a:rPr>
              <a:t>轨迹</a:t>
            </a:r>
            <a:endParaRPr lang="zh-CN" altLang="en-US" sz="10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217"/>
                                        </p:tgtEl>
                                        <p:attrNameLst>
                                          <p:attrName>style.visibility</p:attrName>
                                        </p:attrNameLst>
                                      </p:cBhvr>
                                      <p:to>
                                        <p:strVal val="visible"/>
                                      </p:to>
                                    </p:set>
                                    <p:anim calcmode="lin" valueType="num">
                                      <p:cBhvr>
                                        <p:cTn id="12" dur="500" fill="hold"/>
                                        <p:tgtEl>
                                          <p:spTgt spid="8217"/>
                                        </p:tgtEl>
                                        <p:attrNameLst>
                                          <p:attrName>ppt_x</p:attrName>
                                        </p:attrNameLst>
                                      </p:cBhvr>
                                      <p:tavLst>
                                        <p:tav tm="0">
                                          <p:val>
                                            <p:strVal val="1+#ppt_w/2"/>
                                          </p:val>
                                        </p:tav>
                                        <p:tav tm="100000">
                                          <p:val>
                                            <p:strVal val="#ppt_x"/>
                                          </p:val>
                                        </p:tav>
                                      </p:tavLst>
                                    </p:anim>
                                    <p:anim calcmode="lin" valueType="num">
                                      <p:cBhvr>
                                        <p:cTn id="13" dur="500" fill="hold"/>
                                        <p:tgtEl>
                                          <p:spTgt spid="82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ppt_x</p:attrName>
                                        </p:attrNameLst>
                                      </p:cBhvr>
                                      <p:tavLst>
                                        <p:tav tm="0">
                                          <p:val>
                                            <p:strVal val="1+#ppt_w/2"/>
                                          </p:val>
                                        </p:tav>
                                        <p:tav tm="100000">
                                          <p:val>
                                            <p:strVal val="#ppt_x"/>
                                          </p:val>
                                        </p:tav>
                                      </p:tavLst>
                                    </p:anim>
                                    <p:anim calcmode="lin" valueType="num">
                                      <p:cBhvr>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par>
                          <p:cTn id="37" fill="hold">
                            <p:stCondLst>
                              <p:cond delay="4500"/>
                            </p:stCondLst>
                            <p:childTnLst>
                              <p:par>
                                <p:cTn id="38" presetID="42"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par>
                          <p:cTn id="43" fill="hold">
                            <p:stCondLst>
                              <p:cond delay="5500"/>
                            </p:stCondLst>
                            <p:childTnLst>
                              <p:par>
                                <p:cTn id="44" presetID="42"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par>
                          <p:cTn id="49" fill="hold">
                            <p:stCondLst>
                              <p:cond delay="6500"/>
                            </p:stCondLst>
                            <p:childTnLst>
                              <p:par>
                                <p:cTn id="50" presetID="42"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par>
                          <p:cTn id="55" fill="hold">
                            <p:stCondLst>
                              <p:cond delay="7500"/>
                            </p:stCondLst>
                            <p:childTnLst>
                              <p:par>
                                <p:cTn id="56" presetID="42"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childTnLst>
                          </p:cTn>
                        </p:par>
                        <p:par>
                          <p:cTn id="61" fill="hold">
                            <p:stCondLst>
                              <p:cond delay="8500"/>
                            </p:stCondLst>
                            <p:childTnLst>
                              <p:par>
                                <p:cTn id="62" presetID="42"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P spid="8217" grpId="0" bldLvl="0" autoUpdateAnimBg="0"/>
      <p:bldP spid="3" grpId="0" bldLvl="0" animBg="1" autoUpdateAnimBg="0"/>
      <p:bldP spid="9" grpId="0" bldLvl="0" autoUpdateAnimBg="0"/>
      <p:bldP spid="11" grpId="0" bldLvl="0" animBg="1" autoUpdateAnimBg="0"/>
      <p:bldP spid="13" grpId="0" bldLvl="0" animBg="1" autoUpdateAnimBg="0"/>
      <p:bldP spid="14" grpId="0" bldLvl="0" animBg="1" autoUpdateAnimBg="0"/>
      <p:bldP spid="15" grpId="0" bldLvl="0" animBg="1" autoUpdateAnimBg="0"/>
      <p:bldP spid="16" grpId="0" bldLvl="0" animBg="1" autoUpdateAnimBg="0"/>
      <p:bldP spid="17" grpId="0" bldLvl="0" animBg="1" autoUpdateAnimBg="0"/>
      <p:bldP spid="18" grpId="0" bldLvl="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2082165"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国内外研究</a:t>
            </a: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现状</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a:p>
        </p:txBody>
      </p:sp>
      <p:sp>
        <p:nvSpPr>
          <p:cNvPr id="4" name="矩形 16"/>
          <p:cNvSpPr>
            <a:spLocks noChangeArrowheads="1"/>
          </p:cNvSpPr>
          <p:nvPr/>
        </p:nvSpPr>
        <p:spPr bwMode="auto">
          <a:xfrm>
            <a:off x="3131820" y="846455"/>
            <a:ext cx="2809875" cy="40767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插入</a:t>
            </a:r>
            <a:r>
              <a:rPr lang="zh-CN" altLang="en-US"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校正策略研究现状</a:t>
            </a:r>
            <a:endParaRPr lang="zh-CN" altLang="en-US"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TextBox 15"/>
          <p:cNvSpPr>
            <a:spLocks noChangeArrowheads="1"/>
          </p:cNvSpPr>
          <p:nvPr>
            <p:custDataLst>
              <p:tags r:id="rId2"/>
            </p:custDataLst>
          </p:nvPr>
        </p:nvSpPr>
        <p:spPr bwMode="auto">
          <a:xfrm>
            <a:off x="541655" y="1347470"/>
            <a:ext cx="2498090" cy="14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buFont typeface="Arial" panose="020B0604020202020204" pitchFamily="34" charset="0"/>
              <a:buNone/>
            </a:pPr>
            <a:r>
              <a:rPr lang="zh-CN" altLang="en-US" sz="1100" b="1">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插入校正的分析方法</a:t>
            </a:r>
            <a:br>
              <a:rPr lang="zh-CN" altLang="en-US" sz="8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br>
            <a:r>
              <a:rPr lang="en-US" altLang="zh-CN" sz="8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9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采用解析法对插入进行校正，通常与力/扭矩反馈相结合。在这种情况下，机械臂需要保持接触状态，一旦保持接触模型，就可以导出接触力模型，倾斜角可以通过结合力/扭矩反馈来估计。</a:t>
            </a:r>
            <a:endParaRPr lang="zh-CN" altLang="en-US" sz="9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椭圆 19"/>
          <p:cNvSpPr>
            <a:spLocks noChangeArrowheads="1"/>
          </p:cNvSpPr>
          <p:nvPr/>
        </p:nvSpPr>
        <p:spPr bwMode="auto">
          <a:xfrm>
            <a:off x="408623" y="1491714"/>
            <a:ext cx="144013" cy="144026"/>
          </a:xfrm>
          <a:prstGeom prst="ellipse">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3F3F3F"/>
              </a:solidFill>
            </a:endParaRPr>
          </a:p>
        </p:txBody>
      </p:sp>
      <p:sp>
        <p:nvSpPr>
          <p:cNvPr id="7" name="TextBox 15"/>
          <p:cNvSpPr>
            <a:spLocks noChangeArrowheads="1"/>
          </p:cNvSpPr>
          <p:nvPr>
            <p:custDataLst>
              <p:tags r:id="rId3"/>
            </p:custDataLst>
          </p:nvPr>
        </p:nvSpPr>
        <p:spPr bwMode="auto">
          <a:xfrm>
            <a:off x="3420110" y="1347470"/>
            <a:ext cx="2498090" cy="14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buFont typeface="Arial" panose="020B0604020202020204" pitchFamily="34" charset="0"/>
              <a:buNone/>
            </a:pPr>
            <a:r>
              <a:rPr lang="zh-CN" altLang="en-US" sz="1100" b="1">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插入校正的阻抗控制方法</a:t>
            </a:r>
            <a:br>
              <a:rPr lang="zh-CN" altLang="en-US" sz="8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br>
            <a:r>
              <a:rPr lang="zh-CN" altLang="en-US" sz="9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       插入校正可以与阻抗控制相结合，而不是使用解析方法来估计钉的倾斜角。Park等人用阻抗控制方法设计了部分螺旋力轨迹(PSFT)，末端执行器跟随轨迹移动，并使用阻抗控制纠正姿态，该方法比解析法更有效。</a:t>
            </a:r>
            <a:endParaRPr lang="zh-CN" altLang="en-US" sz="9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椭圆 19"/>
          <p:cNvSpPr>
            <a:spLocks noChangeArrowheads="1"/>
          </p:cNvSpPr>
          <p:nvPr/>
        </p:nvSpPr>
        <p:spPr bwMode="auto">
          <a:xfrm>
            <a:off x="3275648" y="1491714"/>
            <a:ext cx="144013" cy="144026"/>
          </a:xfrm>
          <a:prstGeom prst="ellipse">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3F3F3F"/>
              </a:solidFill>
            </a:endParaRPr>
          </a:p>
        </p:txBody>
      </p:sp>
      <p:sp>
        <p:nvSpPr>
          <p:cNvPr id="22" name="TextBox 15"/>
          <p:cNvSpPr>
            <a:spLocks noChangeArrowheads="1"/>
          </p:cNvSpPr>
          <p:nvPr>
            <p:custDataLst>
              <p:tags r:id="rId4"/>
            </p:custDataLst>
          </p:nvPr>
        </p:nvSpPr>
        <p:spPr bwMode="auto">
          <a:xfrm>
            <a:off x="6171565" y="1347470"/>
            <a:ext cx="2498090" cy="14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buFont typeface="Arial" panose="020B0604020202020204" pitchFamily="34" charset="0"/>
              <a:buNone/>
            </a:pPr>
            <a:r>
              <a:rPr lang="zh-CN" altLang="en-US" sz="1100" b="1">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插入补偿的机器学习</a:t>
            </a:r>
            <a:br>
              <a:rPr lang="zh-CN" altLang="en-US" sz="8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br>
            <a:r>
              <a:rPr lang="en-US" altLang="zh-CN" sz="8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9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随着计算机计算能力的不断提高，计算量大的基于复杂机器学习的方法可以应用于机器人领域，利用LSTM对插入过程中的接触模式进行建模，估算补偿力和扭矩，在补偿流中使用卷积神经网络来估计校正量。</a:t>
            </a:r>
            <a:endParaRPr lang="zh-CN" altLang="en-US" sz="9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椭圆 19"/>
          <p:cNvSpPr>
            <a:spLocks noChangeArrowheads="1"/>
          </p:cNvSpPr>
          <p:nvPr/>
        </p:nvSpPr>
        <p:spPr bwMode="auto">
          <a:xfrm>
            <a:off x="6038533" y="1491714"/>
            <a:ext cx="144013" cy="144026"/>
          </a:xfrm>
          <a:prstGeom prst="ellipse">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3F3F3F"/>
              </a:solidFill>
            </a:endParaRPr>
          </a:p>
        </p:txBody>
      </p:sp>
      <p:pic>
        <p:nvPicPr>
          <p:cNvPr id="2" name="图片 -2147482615"/>
          <p:cNvPicPr>
            <a:picLocks noChangeAspect="1"/>
          </p:cNvPicPr>
          <p:nvPr/>
        </p:nvPicPr>
        <p:blipFill>
          <a:blip r:embed="rId5"/>
          <a:stretch>
            <a:fillRect/>
          </a:stretch>
        </p:blipFill>
        <p:spPr>
          <a:xfrm>
            <a:off x="899795" y="2931795"/>
            <a:ext cx="4365625" cy="1474470"/>
          </a:xfrm>
          <a:prstGeom prst="rect">
            <a:avLst/>
          </a:prstGeom>
          <a:noFill/>
          <a:ln w="9525">
            <a:noFill/>
          </a:ln>
        </p:spPr>
      </p:pic>
      <p:sp>
        <p:nvSpPr>
          <p:cNvPr id="27" name="文本框 26"/>
          <p:cNvSpPr txBox="1"/>
          <p:nvPr/>
        </p:nvSpPr>
        <p:spPr>
          <a:xfrm>
            <a:off x="2339975" y="4516120"/>
            <a:ext cx="1231265" cy="24511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000">
                <a:latin typeface="Arial" panose="020B0604020202020204" pitchFamily="34" charset="0"/>
                <a:ea typeface="微软雅黑" panose="020B0503020204020204" pitchFamily="34" charset="-122"/>
              </a:rPr>
              <a:t>与小孔的对准情况</a:t>
            </a:r>
            <a:endParaRPr lang="zh-CN" altLang="en-US" sz="1000">
              <a:latin typeface="Arial" panose="020B0604020202020204" pitchFamily="34" charset="0"/>
              <a:ea typeface="微软雅黑" panose="020B0503020204020204" pitchFamily="34" charset="-122"/>
            </a:endParaRPr>
          </a:p>
        </p:txBody>
      </p:sp>
      <p:pic>
        <p:nvPicPr>
          <p:cNvPr id="29" name="图片 28"/>
          <p:cNvPicPr>
            <a:picLocks noChangeAspect="1"/>
          </p:cNvPicPr>
          <p:nvPr/>
        </p:nvPicPr>
        <p:blipFill>
          <a:blip r:embed="rId6"/>
          <a:stretch>
            <a:fillRect/>
          </a:stretch>
        </p:blipFill>
        <p:spPr>
          <a:xfrm>
            <a:off x="6012180" y="2787650"/>
            <a:ext cx="2400300" cy="1884045"/>
          </a:xfrm>
          <a:prstGeom prst="rect">
            <a:avLst/>
          </a:prstGeom>
        </p:spPr>
      </p:pic>
      <p:sp>
        <p:nvSpPr>
          <p:cNvPr id="30" name="文本框 29"/>
          <p:cNvSpPr txBox="1"/>
          <p:nvPr/>
        </p:nvSpPr>
        <p:spPr>
          <a:xfrm>
            <a:off x="6583045" y="4732020"/>
            <a:ext cx="1231265" cy="24511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000">
                <a:latin typeface="Arial" panose="020B0604020202020204" pitchFamily="34" charset="0"/>
                <a:ea typeface="微软雅黑" panose="020B0503020204020204" pitchFamily="34" charset="-122"/>
              </a:rPr>
              <a:t>力样本采集与</a:t>
            </a:r>
            <a:r>
              <a:rPr lang="zh-CN" altLang="en-US" sz="1000">
                <a:latin typeface="Arial" panose="020B0604020202020204" pitchFamily="34" charset="0"/>
                <a:ea typeface="微软雅黑" panose="020B0503020204020204" pitchFamily="34" charset="-122"/>
              </a:rPr>
              <a:t>标注</a:t>
            </a:r>
            <a:endParaRPr lang="zh-CN" altLang="en-US" sz="10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2"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ppt_x</p:attrName>
                                        </p:attrNameLst>
                                      </p:cBhvr>
                                      <p:tavLst>
                                        <p:tav tm="0">
                                          <p:val>
                                            <p:strVal val="1+#ppt_w/2"/>
                                          </p:val>
                                        </p:tav>
                                        <p:tav tm="100000">
                                          <p:val>
                                            <p:strVal val="#ppt_x"/>
                                          </p:val>
                                        </p:tav>
                                      </p:tavLst>
                                    </p:anim>
                                    <p:anim calcmode="lin" valueType="num">
                                      <p:cBhvr>
                                        <p:cTn id="19" dur="50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ppt_x</p:attrName>
                                        </p:attrNameLst>
                                      </p:cBhvr>
                                      <p:tavLst>
                                        <p:tav tm="0">
                                          <p:val>
                                            <p:strVal val="1+#ppt_w/2"/>
                                          </p:val>
                                        </p:tav>
                                        <p:tav tm="100000">
                                          <p:val>
                                            <p:strVal val="#ppt_x"/>
                                          </p:val>
                                        </p:tav>
                                      </p:tavLst>
                                    </p:anim>
                                    <p:anim calcmode="lin" valueType="num">
                                      <p:cBhvr>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ppt_x</p:attrName>
                                        </p:attrNameLst>
                                      </p:cBhvr>
                                      <p:tavLst>
                                        <p:tav tm="0">
                                          <p:val>
                                            <p:strVal val="1+#ppt_w/2"/>
                                          </p:val>
                                        </p:tav>
                                        <p:tav tm="100000">
                                          <p:val>
                                            <p:strVal val="#ppt_x"/>
                                          </p:val>
                                        </p:tav>
                                      </p:tavLst>
                                    </p:anim>
                                    <p:anim calcmode="lin" valueType="num">
                                      <p:cBhvr>
                                        <p:cTn id="2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P spid="4" grpId="0" bldLvl="0" animBg="1" autoUpdateAnimBg="0"/>
      <p:bldP spid="5" grpId="0" bldLvl="0" autoUpdateAnimBg="0"/>
      <p:bldP spid="7" grpId="0" bldLvl="0" autoUpdateAnimBg="0"/>
      <p:bldP spid="22"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129667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a:t>
            </a: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内容</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a:p>
        </p:txBody>
      </p:sp>
      <p:pic>
        <p:nvPicPr>
          <p:cNvPr id="2" name="图片 1"/>
          <p:cNvPicPr>
            <a:picLocks noChangeAspect="1"/>
          </p:cNvPicPr>
          <p:nvPr/>
        </p:nvPicPr>
        <p:blipFill>
          <a:blip r:embed="rId2"/>
          <a:stretch>
            <a:fillRect/>
          </a:stretch>
        </p:blipFill>
        <p:spPr>
          <a:xfrm>
            <a:off x="1173480" y="846455"/>
            <a:ext cx="6642735" cy="3989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7"/>
          <p:cNvSpPr>
            <a:spLocks noChangeArrowheads="1"/>
          </p:cNvSpPr>
          <p:nvPr/>
        </p:nvSpPr>
        <p:spPr bwMode="auto">
          <a:xfrm>
            <a:off x="107950" y="44450"/>
            <a:ext cx="8928100" cy="863600"/>
          </a:xfrm>
          <a:prstGeom prst="rect">
            <a:avLst/>
          </a:prstGeom>
          <a:solidFill>
            <a:srgbClr val="0B2430"/>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endParaRPr>
          </a:p>
        </p:txBody>
      </p:sp>
      <p:grpSp>
        <p:nvGrpSpPr>
          <p:cNvPr id="4099" name="组合 8"/>
          <p:cNvGrpSpPr/>
          <p:nvPr/>
        </p:nvGrpSpPr>
        <p:grpSpPr bwMode="auto">
          <a:xfrm>
            <a:off x="3384550" y="287338"/>
            <a:ext cx="5757863" cy="741362"/>
            <a:chOff x="0" y="0"/>
            <a:chExt cx="9421797" cy="1212838"/>
          </a:xfrm>
        </p:grpSpPr>
        <p:sp>
          <p:nvSpPr>
            <p:cNvPr id="4112" name="任意多边形 9"/>
            <p:cNvSpPr>
              <a:spLocks noChangeArrowheads="1"/>
            </p:cNvSpPr>
            <p:nvPr/>
          </p:nvSpPr>
          <p:spPr bwMode="auto">
            <a:xfrm>
              <a:off x="7251518" y="116423"/>
              <a:ext cx="2170279" cy="889284"/>
            </a:xfrm>
            <a:custGeom>
              <a:avLst/>
              <a:gdLst>
                <a:gd name="T0" fmla="*/ 24129678 w 650875"/>
                <a:gd name="T1" fmla="*/ 0 h 266700"/>
                <a:gd name="T2" fmla="*/ 13300747 w 650875"/>
                <a:gd name="T3" fmla="*/ 4237397 h 266700"/>
                <a:gd name="T4" fmla="*/ 13300747 w 650875"/>
                <a:gd name="T5" fmla="*/ 6473791 h 266700"/>
                <a:gd name="T6" fmla="*/ 11535161 w 650875"/>
                <a:gd name="T7" fmla="*/ 6473791 h 266700"/>
                <a:gd name="T8" fmla="*/ 11535161 w 650875"/>
                <a:gd name="T9" fmla="*/ 9887248 h 266700"/>
                <a:gd name="T10" fmla="*/ 9651877 w 650875"/>
                <a:gd name="T11" fmla="*/ 9887248 h 266700"/>
                <a:gd name="T12" fmla="*/ 9651877 w 650875"/>
                <a:gd name="T13" fmla="*/ 8474780 h 266700"/>
                <a:gd name="T14" fmla="*/ 10475815 w 650875"/>
                <a:gd name="T15" fmla="*/ 7650840 h 266700"/>
                <a:gd name="T16" fmla="*/ 9887283 w 650875"/>
                <a:gd name="T17" fmla="*/ 7062322 h 266700"/>
                <a:gd name="T18" fmla="*/ 117708 w 650875"/>
                <a:gd name="T19" fmla="*/ 3295749 h 266700"/>
                <a:gd name="T20" fmla="*/ 588532 w 650875"/>
                <a:gd name="T21" fmla="*/ 4355091 h 266700"/>
                <a:gd name="T22" fmla="*/ 0 w 650875"/>
                <a:gd name="T23" fmla="*/ 4943622 h 266700"/>
                <a:gd name="T24" fmla="*/ 823941 w 650875"/>
                <a:gd name="T25" fmla="*/ 5532157 h 266700"/>
                <a:gd name="T26" fmla="*/ 823941 w 650875"/>
                <a:gd name="T27" fmla="*/ 9651842 h 266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0875"/>
                <a:gd name="T43" fmla="*/ 0 h 266700"/>
                <a:gd name="T44" fmla="*/ 650875 w 650875"/>
                <a:gd name="T45" fmla="*/ 266700 h 2667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3" name="任意多边形 10"/>
            <p:cNvSpPr>
              <a:spLocks noChangeArrowheads="1"/>
            </p:cNvSpPr>
            <p:nvPr/>
          </p:nvSpPr>
          <p:spPr bwMode="auto">
            <a:xfrm>
              <a:off x="7471268" y="381000"/>
              <a:ext cx="546100" cy="323850"/>
            </a:xfrm>
            <a:custGeom>
              <a:avLst/>
              <a:gdLst>
                <a:gd name="T0" fmla="*/ 514350 w 546100"/>
                <a:gd name="T1" fmla="*/ 323850 h 323850"/>
                <a:gd name="T2" fmla="*/ 514350 w 546100"/>
                <a:gd name="T3" fmla="*/ 254000 h 323850"/>
                <a:gd name="T4" fmla="*/ 546100 w 546100"/>
                <a:gd name="T5" fmla="*/ 203200 h 323850"/>
                <a:gd name="T6" fmla="*/ 209550 w 546100"/>
                <a:gd name="T7" fmla="*/ 0 h 323850"/>
                <a:gd name="T8" fmla="*/ 0 w 546100"/>
                <a:gd name="T9" fmla="*/ 107950 h 323850"/>
                <a:gd name="T10" fmla="*/ 0 60000 65536"/>
                <a:gd name="T11" fmla="*/ 0 60000 65536"/>
                <a:gd name="T12" fmla="*/ 0 60000 65536"/>
                <a:gd name="T13" fmla="*/ 0 60000 65536"/>
                <a:gd name="T14" fmla="*/ 0 60000 65536"/>
                <a:gd name="T15" fmla="*/ 0 w 546100"/>
                <a:gd name="T16" fmla="*/ 0 h 323850"/>
                <a:gd name="T17" fmla="*/ 546100 w 546100"/>
                <a:gd name="T18" fmla="*/ 323850 h 323850"/>
              </a:gdLst>
              <a:ahLst/>
              <a:cxnLst>
                <a:cxn ang="T10">
                  <a:pos x="T0" y="T1"/>
                </a:cxn>
                <a:cxn ang="T11">
                  <a:pos x="T2" y="T3"/>
                </a:cxn>
                <a:cxn ang="T12">
                  <a:pos x="T4" y="T5"/>
                </a:cxn>
                <a:cxn ang="T13">
                  <a:pos x="T6" y="T7"/>
                </a:cxn>
                <a:cxn ang="T14">
                  <a:pos x="T8" y="T9"/>
                </a:cxn>
              </a:cxnLst>
              <a:rect l="T15" t="T16" r="T17" b="T18"/>
              <a:pathLst>
                <a:path w="546100" h="323850">
                  <a:moveTo>
                    <a:pt x="514350" y="323850"/>
                  </a:moveTo>
                  <a:lnTo>
                    <a:pt x="514350" y="254000"/>
                  </a:lnTo>
                  <a:lnTo>
                    <a:pt x="546100" y="203200"/>
                  </a:lnTo>
                  <a:lnTo>
                    <a:pt x="209550" y="0"/>
                  </a:lnTo>
                  <a:lnTo>
                    <a:pt x="0" y="1079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4" name="任意多边形 11"/>
            <p:cNvSpPr>
              <a:spLocks noChangeArrowheads="1"/>
            </p:cNvSpPr>
            <p:nvPr/>
          </p:nvSpPr>
          <p:spPr bwMode="auto">
            <a:xfrm>
              <a:off x="5718668" y="57150"/>
              <a:ext cx="1530350" cy="857250"/>
            </a:xfrm>
            <a:custGeom>
              <a:avLst/>
              <a:gdLst>
                <a:gd name="T0" fmla="*/ 1530350 w 1530350"/>
                <a:gd name="T1" fmla="*/ 495300 h 857250"/>
                <a:gd name="T2" fmla="*/ 1200150 w 1530350"/>
                <a:gd name="T3" fmla="*/ 647700 h 857250"/>
                <a:gd name="T4" fmla="*/ 1250950 w 1530350"/>
                <a:gd name="T5" fmla="*/ 723900 h 857250"/>
                <a:gd name="T6" fmla="*/ 1250950 w 1530350"/>
                <a:gd name="T7" fmla="*/ 787400 h 857250"/>
                <a:gd name="T8" fmla="*/ 1123950 w 1530350"/>
                <a:gd name="T9" fmla="*/ 857250 h 857250"/>
                <a:gd name="T10" fmla="*/ 1085850 w 1530350"/>
                <a:gd name="T11" fmla="*/ 793750 h 857250"/>
                <a:gd name="T12" fmla="*/ 1085850 w 1530350"/>
                <a:gd name="T13" fmla="*/ 622300 h 857250"/>
                <a:gd name="T14" fmla="*/ 1149350 w 1530350"/>
                <a:gd name="T15" fmla="*/ 558800 h 857250"/>
                <a:gd name="T16" fmla="*/ 908050 w 1530350"/>
                <a:gd name="T17" fmla="*/ 469900 h 857250"/>
                <a:gd name="T18" fmla="*/ 908050 w 1530350"/>
                <a:gd name="T19" fmla="*/ 311150 h 857250"/>
                <a:gd name="T20" fmla="*/ 977900 w 1530350"/>
                <a:gd name="T21" fmla="*/ 304800 h 857250"/>
                <a:gd name="T22" fmla="*/ 273050 w 1530350"/>
                <a:gd name="T23" fmla="*/ 0 h 857250"/>
                <a:gd name="T24" fmla="*/ 0 w 1530350"/>
                <a:gd name="T25" fmla="*/ 114300 h 857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0350"/>
                <a:gd name="T40" fmla="*/ 0 h 857250"/>
                <a:gd name="T41" fmla="*/ 1530350 w 1530350"/>
                <a:gd name="T42" fmla="*/ 857250 h 857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5" name="任意多边形 12"/>
            <p:cNvSpPr>
              <a:spLocks noChangeArrowheads="1"/>
            </p:cNvSpPr>
            <p:nvPr/>
          </p:nvSpPr>
          <p:spPr bwMode="auto">
            <a:xfrm>
              <a:off x="5445618" y="63500"/>
              <a:ext cx="1041400" cy="800100"/>
            </a:xfrm>
            <a:custGeom>
              <a:avLst/>
              <a:gdLst>
                <a:gd name="T0" fmla="*/ 977900 w 1041400"/>
                <a:gd name="T1" fmla="*/ 800100 h 800100"/>
                <a:gd name="T2" fmla="*/ 977900 w 1041400"/>
                <a:gd name="T3" fmla="*/ 488950 h 800100"/>
                <a:gd name="T4" fmla="*/ 1041400 w 1041400"/>
                <a:gd name="T5" fmla="*/ 444500 h 800100"/>
                <a:gd name="T6" fmla="*/ 0 w 1041400"/>
                <a:gd name="T7" fmla="*/ 0 h 800100"/>
                <a:gd name="T8" fmla="*/ 50800 w 1041400"/>
                <a:gd name="T9" fmla="*/ 95250 h 800100"/>
                <a:gd name="T10" fmla="*/ 50800 w 1041400"/>
                <a:gd name="T11" fmla="*/ 781050 h 800100"/>
                <a:gd name="T12" fmla="*/ 0 60000 65536"/>
                <a:gd name="T13" fmla="*/ 0 60000 65536"/>
                <a:gd name="T14" fmla="*/ 0 60000 65536"/>
                <a:gd name="T15" fmla="*/ 0 60000 65536"/>
                <a:gd name="T16" fmla="*/ 0 60000 65536"/>
                <a:gd name="T17" fmla="*/ 0 60000 65536"/>
                <a:gd name="T18" fmla="*/ 0 w 1041400"/>
                <a:gd name="T19" fmla="*/ 0 h 800100"/>
                <a:gd name="T20" fmla="*/ 1041400 w 1041400"/>
                <a:gd name="T21" fmla="*/ 800100 h 800100"/>
              </a:gdLst>
              <a:ahLst/>
              <a:cxnLst>
                <a:cxn ang="T12">
                  <a:pos x="T0" y="T1"/>
                </a:cxn>
                <a:cxn ang="T13">
                  <a:pos x="T2" y="T3"/>
                </a:cxn>
                <a:cxn ang="T14">
                  <a:pos x="T4" y="T5"/>
                </a:cxn>
                <a:cxn ang="T15">
                  <a:pos x="T6" y="T7"/>
                </a:cxn>
                <a:cxn ang="T16">
                  <a:pos x="T8" y="T9"/>
                </a:cxn>
                <a:cxn ang="T17">
                  <a:pos x="T10" y="T11"/>
                </a:cxn>
              </a:cxnLst>
              <a:rect l="T18" t="T19" r="T20" b="T21"/>
              <a:pathLst>
                <a:path w="1041400" h="800100">
                  <a:moveTo>
                    <a:pt x="977900" y="800100"/>
                  </a:moveTo>
                  <a:lnTo>
                    <a:pt x="977900" y="488950"/>
                  </a:lnTo>
                  <a:lnTo>
                    <a:pt x="1041400" y="444500"/>
                  </a:lnTo>
                  <a:lnTo>
                    <a:pt x="0" y="0"/>
                  </a:lnTo>
                  <a:lnTo>
                    <a:pt x="50800" y="95250"/>
                  </a:lnTo>
                  <a:lnTo>
                    <a:pt x="50800" y="78105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6" name="任意多边形 13"/>
            <p:cNvSpPr>
              <a:spLocks noChangeArrowheads="1"/>
            </p:cNvSpPr>
            <p:nvPr/>
          </p:nvSpPr>
          <p:spPr bwMode="auto">
            <a:xfrm>
              <a:off x="0" y="177800"/>
              <a:ext cx="5490067" cy="1035038"/>
            </a:xfrm>
            <a:custGeom>
              <a:avLst/>
              <a:gdLst>
                <a:gd name="T0" fmla="*/ 5490059 w 5490071"/>
                <a:gd name="T1" fmla="*/ 82550 h 1035037"/>
                <a:gd name="T2" fmla="*/ 5039209 w 5490071"/>
                <a:gd name="T3" fmla="*/ 285750 h 1035037"/>
                <a:gd name="T4" fmla="*/ 5096359 w 5490071"/>
                <a:gd name="T5" fmla="*/ 349250 h 1035037"/>
                <a:gd name="T6" fmla="*/ 5096359 w 5490071"/>
                <a:gd name="T7" fmla="*/ 558803 h 1035037"/>
                <a:gd name="T8" fmla="*/ 4766162 w 5490071"/>
                <a:gd name="T9" fmla="*/ 558803 h 1035037"/>
                <a:gd name="T10" fmla="*/ 4766162 w 5490071"/>
                <a:gd name="T11" fmla="*/ 349250 h 1035037"/>
                <a:gd name="T12" fmla="*/ 4842359 w 5490071"/>
                <a:gd name="T13" fmla="*/ 292100 h 1035037"/>
                <a:gd name="T14" fmla="*/ 4328012 w 5490071"/>
                <a:gd name="T15" fmla="*/ 63500 h 1035037"/>
                <a:gd name="T16" fmla="*/ 4283562 w 5490071"/>
                <a:gd name="T17" fmla="*/ 95250 h 1035037"/>
                <a:gd name="T18" fmla="*/ 4156562 w 5490071"/>
                <a:gd name="T19" fmla="*/ 38100 h 1035037"/>
                <a:gd name="T20" fmla="*/ 4156562 w 5490071"/>
                <a:gd name="T21" fmla="*/ 406400 h 1035037"/>
                <a:gd name="T22" fmla="*/ 3781912 w 5490071"/>
                <a:gd name="T23" fmla="*/ 406400 h 1035037"/>
                <a:gd name="T24" fmla="*/ 3781912 w 5490071"/>
                <a:gd name="T25" fmla="*/ 177800 h 1035037"/>
                <a:gd name="T26" fmla="*/ 3851762 w 5490071"/>
                <a:gd name="T27" fmla="*/ 133350 h 1035037"/>
                <a:gd name="T28" fmla="*/ 3477112 w 5490071"/>
                <a:gd name="T29" fmla="*/ 0 h 1035037"/>
                <a:gd name="T30" fmla="*/ 2705976 w 5490071"/>
                <a:gd name="T31" fmla="*/ 225011 h 1035037"/>
                <a:gd name="T32" fmla="*/ 2792172 w 5490071"/>
                <a:gd name="T33" fmla="*/ 301066 h 1035037"/>
                <a:gd name="T34" fmla="*/ 2794708 w 5490071"/>
                <a:gd name="T35" fmla="*/ 478527 h 1035037"/>
                <a:gd name="T36" fmla="*/ 0 w 5490071"/>
                <a:gd name="T37" fmla="*/ 1035040 h 10350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90071"/>
                <a:gd name="T58" fmla="*/ 0 h 1035037"/>
                <a:gd name="T59" fmla="*/ 5490071 w 5490071"/>
                <a:gd name="T60" fmla="*/ 1035037 h 10350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17" name="任意多边形 14"/>
            <p:cNvSpPr>
              <a:spLocks noChangeArrowheads="1"/>
            </p:cNvSpPr>
            <p:nvPr/>
          </p:nvSpPr>
          <p:spPr bwMode="auto">
            <a:xfrm>
              <a:off x="3731118" y="0"/>
              <a:ext cx="647700" cy="273050"/>
            </a:xfrm>
            <a:custGeom>
              <a:avLst/>
              <a:gdLst>
                <a:gd name="T0" fmla="*/ 0 w 647700"/>
                <a:gd name="T1" fmla="*/ 273050 h 273050"/>
                <a:gd name="T2" fmla="*/ 647700 w 647700"/>
                <a:gd name="T3" fmla="*/ 0 h 273050"/>
                <a:gd name="T4" fmla="*/ 590550 w 647700"/>
                <a:gd name="T5" fmla="*/ 76200 h 273050"/>
                <a:gd name="T6" fmla="*/ 590550 w 647700"/>
                <a:gd name="T7" fmla="*/ 254000 h 273050"/>
                <a:gd name="T8" fmla="*/ 0 60000 65536"/>
                <a:gd name="T9" fmla="*/ 0 60000 65536"/>
                <a:gd name="T10" fmla="*/ 0 60000 65536"/>
                <a:gd name="T11" fmla="*/ 0 60000 65536"/>
                <a:gd name="T12" fmla="*/ 0 w 647700"/>
                <a:gd name="T13" fmla="*/ 0 h 273050"/>
                <a:gd name="T14" fmla="*/ 647700 w 647700"/>
                <a:gd name="T15" fmla="*/ 273050 h 273050"/>
              </a:gdLst>
              <a:ahLst/>
              <a:cxnLst>
                <a:cxn ang="T8">
                  <a:pos x="T0" y="T1"/>
                </a:cxn>
                <a:cxn ang="T9">
                  <a:pos x="T2" y="T3"/>
                </a:cxn>
                <a:cxn ang="T10">
                  <a:pos x="T4" y="T5"/>
                </a:cxn>
                <a:cxn ang="T11">
                  <a:pos x="T6" y="T7"/>
                </a:cxn>
              </a:cxnLst>
              <a:rect l="T12" t="T13" r="T14" b="T15"/>
              <a:pathLst>
                <a:path w="647700" h="273050">
                  <a:moveTo>
                    <a:pt x="0" y="273050"/>
                  </a:moveTo>
                  <a:lnTo>
                    <a:pt x="647700" y="0"/>
                  </a:lnTo>
                  <a:lnTo>
                    <a:pt x="590550" y="76200"/>
                  </a:lnTo>
                  <a:lnTo>
                    <a:pt x="590550" y="25400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4100" name="Picture 2" descr="C:\Users\Administrator\Desktop\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716280"/>
            <a:ext cx="874712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30"/>
          <p:cNvSpPr>
            <a:spLocks noChangeArrowheads="1"/>
          </p:cNvSpPr>
          <p:nvPr/>
        </p:nvSpPr>
        <p:spPr bwMode="auto">
          <a:xfrm>
            <a:off x="839470" y="172085"/>
            <a:ext cx="1296670"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现有</a:t>
            </a:r>
            <a:r>
              <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进展</a:t>
            </a:r>
            <a:endParaRPr lang="zh-CN" altLang="en-US" sz="21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Oval 7"/>
          <p:cNvSpPr>
            <a:spLocks noChangeArrowheads="1"/>
          </p:cNvSpPr>
          <p:nvPr/>
        </p:nvSpPr>
        <p:spPr bwMode="auto">
          <a:xfrm>
            <a:off x="252095" y="123508"/>
            <a:ext cx="514350" cy="512762"/>
          </a:xfrm>
          <a:prstGeom prst="ellipse">
            <a:avLst/>
          </a:prstGeom>
          <a:solidFill>
            <a:schemeClr val="bg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rgbClr val="0B2430"/>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a:p>
        </p:txBody>
      </p:sp>
      <p:pic>
        <p:nvPicPr>
          <p:cNvPr id="3" name="图片 2" descr="微信图片_20241105183522"/>
          <p:cNvPicPr>
            <a:picLocks noChangeAspect="1"/>
          </p:cNvPicPr>
          <p:nvPr/>
        </p:nvPicPr>
        <p:blipFill>
          <a:blip r:embed="rId2"/>
          <a:stretch>
            <a:fillRect/>
          </a:stretch>
        </p:blipFill>
        <p:spPr>
          <a:xfrm>
            <a:off x="539750" y="1203960"/>
            <a:ext cx="3752215" cy="3747135"/>
          </a:xfrm>
          <a:prstGeom prst="rect">
            <a:avLst/>
          </a:prstGeom>
        </p:spPr>
      </p:pic>
      <p:pic>
        <p:nvPicPr>
          <p:cNvPr id="5" name="图片 4" descr="微信图片_20241105183533"/>
          <p:cNvPicPr>
            <a:picLocks noChangeAspect="1"/>
          </p:cNvPicPr>
          <p:nvPr/>
        </p:nvPicPr>
        <p:blipFill>
          <a:blip r:embed="rId3"/>
          <a:stretch>
            <a:fillRect/>
          </a:stretch>
        </p:blipFill>
        <p:spPr>
          <a:xfrm>
            <a:off x="4644390" y="1203960"/>
            <a:ext cx="3904615" cy="3664585"/>
          </a:xfrm>
          <a:prstGeom prst="rect">
            <a:avLst/>
          </a:prstGeom>
        </p:spPr>
      </p:pic>
      <p:sp>
        <p:nvSpPr>
          <p:cNvPr id="6" name="文本框 5"/>
          <p:cNvSpPr txBox="1"/>
          <p:nvPr/>
        </p:nvSpPr>
        <p:spPr>
          <a:xfrm>
            <a:off x="3131820" y="815340"/>
            <a:ext cx="2615565" cy="29908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350">
                <a:latin typeface="Arial" panose="020B0604020202020204" pitchFamily="34" charset="0"/>
                <a:ea typeface="微软雅黑" panose="020B0503020204020204" pitchFamily="34" charset="-122"/>
              </a:rPr>
              <a:t>Solidworks</a:t>
            </a:r>
            <a:r>
              <a:rPr lang="zh-CN" altLang="en-US" sz="1350">
                <a:latin typeface="Arial" panose="020B0604020202020204" pitchFamily="34" charset="0"/>
                <a:ea typeface="微软雅黑" panose="020B0503020204020204" pitchFamily="34" charset="-122"/>
              </a:rPr>
              <a:t>软件机械臂三维</a:t>
            </a:r>
            <a:r>
              <a:rPr lang="zh-CN" altLang="en-US" sz="1350">
                <a:latin typeface="Arial" panose="020B0604020202020204" pitchFamily="34" charset="0"/>
                <a:ea typeface="微软雅黑" panose="020B0503020204020204" pitchFamily="34" charset="-122"/>
              </a:rPr>
              <a:t>建模</a:t>
            </a:r>
            <a:endParaRPr lang="zh-CN" altLang="en-US" sz="1350">
              <a:latin typeface="Arial" panose="020B0604020202020204" pitchFamily="34" charset="0"/>
              <a:ea typeface="微软雅黑" panose="020B0503020204020204" pitchFamily="34" charset="-122"/>
            </a:endParaRPr>
          </a:p>
        </p:txBody>
      </p:sp>
      <p:cxnSp>
        <p:nvCxnSpPr>
          <p:cNvPr id="7" name="直接连接符 6"/>
          <p:cNvCxnSpPr/>
          <p:nvPr/>
        </p:nvCxnSpPr>
        <p:spPr>
          <a:xfrm flipV="1">
            <a:off x="2700020" y="1924050"/>
            <a:ext cx="575945" cy="108585"/>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8" name="文本框 7"/>
          <p:cNvSpPr txBox="1"/>
          <p:nvPr/>
        </p:nvSpPr>
        <p:spPr>
          <a:xfrm>
            <a:off x="3204210" y="1757045"/>
            <a:ext cx="98996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latin typeface="Arial" panose="020B0604020202020204" pitchFamily="34" charset="0"/>
                <a:ea typeface="微软雅黑" panose="020B0503020204020204" pitchFamily="34" charset="-122"/>
              </a:rPr>
              <a:t>小米微电机</a:t>
            </a:r>
            <a:endParaRPr lang="zh-CN" altLang="en-US" sz="1200">
              <a:latin typeface="Arial" panose="020B0604020202020204" pitchFamily="34" charset="0"/>
              <a:ea typeface="微软雅黑" panose="020B0503020204020204" pitchFamily="34" charset="-122"/>
            </a:endParaRPr>
          </a:p>
        </p:txBody>
      </p:sp>
      <p:cxnSp>
        <p:nvCxnSpPr>
          <p:cNvPr id="9" name="直接连接符 8"/>
          <p:cNvCxnSpPr/>
          <p:nvPr/>
        </p:nvCxnSpPr>
        <p:spPr>
          <a:xfrm>
            <a:off x="2700020" y="2787650"/>
            <a:ext cx="504190" cy="216535"/>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10" name="文本框 9"/>
          <p:cNvSpPr txBox="1"/>
          <p:nvPr/>
        </p:nvSpPr>
        <p:spPr>
          <a:xfrm>
            <a:off x="3204210" y="2881630"/>
            <a:ext cx="98996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latin typeface="Arial" panose="020B0604020202020204" pitchFamily="34" charset="0"/>
                <a:ea typeface="微软雅黑" panose="020B0503020204020204" pitchFamily="34" charset="-122"/>
              </a:rPr>
              <a:t>铝合金外壳</a:t>
            </a:r>
            <a:endParaRPr lang="zh-CN" altLang="en-US" sz="1200">
              <a:latin typeface="Arial" panose="020B0604020202020204" pitchFamily="34" charset="0"/>
              <a:ea typeface="微软雅黑" panose="020B0503020204020204" pitchFamily="34" charset="-122"/>
            </a:endParaRPr>
          </a:p>
        </p:txBody>
      </p:sp>
      <p:cxnSp>
        <p:nvCxnSpPr>
          <p:cNvPr id="11" name="直接连接符 10"/>
          <p:cNvCxnSpPr/>
          <p:nvPr/>
        </p:nvCxnSpPr>
        <p:spPr>
          <a:xfrm flipV="1">
            <a:off x="6732270" y="1564005"/>
            <a:ext cx="504190" cy="14351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13" name="文本框 12"/>
          <p:cNvSpPr txBox="1"/>
          <p:nvPr/>
        </p:nvSpPr>
        <p:spPr>
          <a:xfrm>
            <a:off x="7236460" y="1419860"/>
            <a:ext cx="1163320" cy="27559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200">
                <a:latin typeface="Arial" panose="020B0604020202020204" pitchFamily="34" charset="0"/>
                <a:ea typeface="微软雅黑" panose="020B0503020204020204" pitchFamily="34" charset="-122"/>
              </a:rPr>
              <a:t>T265</a:t>
            </a:r>
            <a:r>
              <a:rPr lang="zh-CN" altLang="en-US" sz="1200">
                <a:latin typeface="Arial" panose="020B0604020202020204" pitchFamily="34" charset="0"/>
                <a:ea typeface="微软雅黑" panose="020B0503020204020204" pitchFamily="34" charset="-122"/>
              </a:rPr>
              <a:t>双目</a:t>
            </a:r>
            <a:r>
              <a:rPr lang="zh-CN" altLang="en-US" sz="1200">
                <a:latin typeface="Arial" panose="020B0604020202020204" pitchFamily="34" charset="0"/>
                <a:ea typeface="微软雅黑" panose="020B0503020204020204" pitchFamily="34" charset="-122"/>
              </a:rPr>
              <a:t>相机</a:t>
            </a:r>
            <a:endParaRPr lang="zh-CN" altLang="en-US" sz="1200">
              <a:latin typeface="Arial" panose="020B0604020202020204" pitchFamily="34" charset="0"/>
              <a:ea typeface="微软雅黑" panose="020B0503020204020204" pitchFamily="34" charset="-122"/>
            </a:endParaRPr>
          </a:p>
        </p:txBody>
      </p:sp>
      <p:cxnSp>
        <p:nvCxnSpPr>
          <p:cNvPr id="14" name="直接连接符 13"/>
          <p:cNvCxnSpPr/>
          <p:nvPr/>
        </p:nvCxnSpPr>
        <p:spPr>
          <a:xfrm>
            <a:off x="6732270" y="2284095"/>
            <a:ext cx="575945" cy="575945"/>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15" name="文本框 14"/>
          <p:cNvSpPr txBox="1"/>
          <p:nvPr/>
        </p:nvSpPr>
        <p:spPr>
          <a:xfrm>
            <a:off x="7236460" y="2860040"/>
            <a:ext cx="867410"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latin typeface="Arial" panose="020B0604020202020204" pitchFamily="34" charset="0"/>
                <a:ea typeface="微软雅黑" panose="020B0503020204020204" pitchFamily="34" charset="-122"/>
              </a:rPr>
              <a:t>柔性</a:t>
            </a:r>
            <a:r>
              <a:rPr lang="zh-CN" altLang="en-US" sz="1200">
                <a:latin typeface="Arial" panose="020B0604020202020204" pitchFamily="34" charset="0"/>
                <a:ea typeface="微软雅黑" panose="020B0503020204020204" pitchFamily="34" charset="-122"/>
              </a:rPr>
              <a:t>夹爪</a:t>
            </a:r>
            <a:endParaRPr lang="zh-CN" altLang="en-US" sz="12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tags/tag1.xml><?xml version="1.0" encoding="utf-8"?>
<p:tagLst xmlns:p="http://schemas.openxmlformats.org/presentationml/2006/main">
  <p:tag name="KSO_WM_DIAGRAM_VIRTUALLY_FRAME" val="{&quot;height&quot;:210.75,&quot;left&quot;:483,&quot;top&quot;:127.75,&quot;width&quot;:185.25}"/>
</p:tagLst>
</file>

<file path=ppt/tags/tag2.xml><?xml version="1.0" encoding="utf-8"?>
<p:tagLst xmlns:p="http://schemas.openxmlformats.org/presentationml/2006/main">
  <p:tag name="KSO_WM_DIAGRAM_VIRTUALLY_FRAME" val="{&quot;height&quot;:210.75,&quot;left&quot;:483,&quot;top&quot;:127.75,&quot;width&quot;:185.25}"/>
</p:tagLst>
</file>

<file path=ppt/tags/tag3.xml><?xml version="1.0" encoding="utf-8"?>
<p:tagLst xmlns:p="http://schemas.openxmlformats.org/presentationml/2006/main">
  <p:tag name="KSO_WM_DIAGRAM_VIRTUALLY_FRAME" val="{&quot;height&quot;:210.75,&quot;left&quot;:483,&quot;top&quot;:127.75,&quot;width&quot;:185.25}"/>
</p:tagLst>
</file>

<file path=ppt/tags/tag4.xml><?xml version="1.0" encoding="utf-8"?>
<p:tagLst xmlns:p="http://schemas.openxmlformats.org/presentationml/2006/main">
  <p:tag name="KSO_WM_DIAGRAM_VIRTUALLY_FRAME" val="{&quot;height&quot;:210.75,&quot;left&quot;:483,&quot;top&quot;:127.75,&quot;width&quot;:185.25}"/>
</p:tagLst>
</file>

<file path=ppt/tags/tag5.xml><?xml version="1.0" encoding="utf-8"?>
<p:tagLst xmlns:p="http://schemas.openxmlformats.org/presentationml/2006/main">
  <p:tag name="KSO_WM_DIAGRAM_VIRTUALLY_FRAME" val="{&quot;height&quot;:210.75,&quot;left&quot;:483,&quot;top&quot;:127.75,&quot;width&quot;:185.25}"/>
</p:tagLst>
</file>

<file path=ppt/tags/tag6.xml><?xml version="1.0" encoding="utf-8"?>
<p:tagLst xmlns:p="http://schemas.openxmlformats.org/presentationml/2006/main">
  <p:tag name="commondata" val="eyJoZGlkIjoiMWExOWY2NGU0N2NjYzFiYjFkN2E5Y2NlYzQ2MjZlMzkifQ=="/>
</p:tagLst>
</file>

<file path=ppt/theme/theme1.xml><?xml version="1.0" encoding="utf-8"?>
<a:theme xmlns:a="http://schemas.openxmlformats.org/drawingml/2006/main" name="Office 主题​​">
  <a:themeElements>
    <a:clrScheme name="">
      <a:dk1>
        <a:srgbClr val="000000"/>
      </a:dk1>
      <a:lt1>
        <a:srgbClr val="FFFFFF"/>
      </a:lt1>
      <a:dk2>
        <a:srgbClr val="2F2F2F"/>
      </a:dk2>
      <a:lt2>
        <a:srgbClr val="FFFFF4"/>
      </a:lt2>
      <a:accent1>
        <a:srgbClr val="FFD215"/>
      </a:accent1>
      <a:accent2>
        <a:srgbClr val="184860"/>
      </a:accent2>
      <a:accent3>
        <a:srgbClr val="FFFFFF"/>
      </a:accent3>
      <a:accent4>
        <a:srgbClr val="000000"/>
      </a:accent4>
      <a:accent5>
        <a:srgbClr val="FFE5AA"/>
      </a:accent5>
      <a:accent6>
        <a:srgbClr val="154056"/>
      </a:accent6>
      <a:hlink>
        <a:srgbClr val="00D5D5"/>
      </a:hlink>
      <a:folHlink>
        <a:srgbClr val="DD00DD"/>
      </a:folHlink>
    </a:clrScheme>
    <a:fontScheme name="Office 主题​​">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3191</Words>
  <Application>WPS 演示</Application>
  <PresentationFormat>全屏显示(16:9)</PresentationFormat>
  <Paragraphs>330</Paragraphs>
  <Slides>17</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宋体</vt:lpstr>
      <vt:lpstr>Wingdings</vt:lpstr>
      <vt:lpstr>微软雅黑</vt:lpstr>
      <vt:lpstr>迷你简习字</vt:lpstr>
      <vt:lpstr>Cambria Math</vt:lpstr>
      <vt:lpstr>MS Mincho</vt:lpstr>
      <vt:lpstr>AMGDT</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一辉 SEVEN</cp:lastModifiedBy>
  <cp:revision>257</cp:revision>
  <dcterms:created xsi:type="dcterms:W3CDTF">2015-04-21T13:09:00Z</dcterms:created>
  <dcterms:modified xsi:type="dcterms:W3CDTF">2024-11-06T11:45:02Z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1DBEE0A72094451AAC2AB5FA330DB1D8_12</vt:lpwstr>
  </property>
</Properties>
</file>